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275213" cy="42803763"/>
  <p:notesSz cx="6819900" cy="9918700"/>
  <p:defaultTextStyle>
    <a:defPPr>
      <a:defRPr lang="de-DE"/>
    </a:defPPr>
    <a:lvl1pPr algn="l" defTabSz="4171488" rtl="0" fontAlgn="base">
      <a:spcBef>
        <a:spcPct val="0"/>
      </a:spcBef>
      <a:spcAft>
        <a:spcPct val="0"/>
      </a:spcAft>
      <a:defRPr sz="8191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2085746" indent="-1628941" algn="l" defTabSz="4171488" rtl="0" fontAlgn="base">
      <a:spcBef>
        <a:spcPct val="0"/>
      </a:spcBef>
      <a:spcAft>
        <a:spcPct val="0"/>
      </a:spcAft>
      <a:defRPr sz="8191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4171488" indent="-3257883" algn="l" defTabSz="4171488" rtl="0" fontAlgn="base">
      <a:spcBef>
        <a:spcPct val="0"/>
      </a:spcBef>
      <a:spcAft>
        <a:spcPct val="0"/>
      </a:spcAft>
      <a:defRPr sz="8191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6258817" indent="-4888416" algn="l" defTabSz="4171488" rtl="0" fontAlgn="base">
      <a:spcBef>
        <a:spcPct val="0"/>
      </a:spcBef>
      <a:spcAft>
        <a:spcPct val="0"/>
      </a:spcAft>
      <a:defRPr sz="8191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8344564" indent="-6517361" algn="l" defTabSz="4171488" rtl="0" fontAlgn="base">
      <a:spcBef>
        <a:spcPct val="0"/>
      </a:spcBef>
      <a:spcAft>
        <a:spcPct val="0"/>
      </a:spcAft>
      <a:defRPr sz="8191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4012" algn="l" defTabSz="913605" rtl="0" eaLnBrk="1" latinLnBrk="0" hangingPunct="1">
      <a:defRPr sz="8191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0812" algn="l" defTabSz="913605" rtl="0" eaLnBrk="1" latinLnBrk="0" hangingPunct="1">
      <a:defRPr sz="8191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197617" algn="l" defTabSz="913605" rtl="0" eaLnBrk="1" latinLnBrk="0" hangingPunct="1">
      <a:defRPr sz="8191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4418" algn="l" defTabSz="913605" rtl="0" eaLnBrk="1" latinLnBrk="0" hangingPunct="1">
      <a:defRPr sz="8191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482" userDrawn="1">
          <p15:clr>
            <a:srgbClr val="A4A3A4"/>
          </p15:clr>
        </p15:guide>
        <p15:guide id="2" pos="9536" userDrawn="1">
          <p15:clr>
            <a:srgbClr val="A4A3A4"/>
          </p15:clr>
        </p15:guide>
        <p15:guide id="3" pos="188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A874"/>
    <a:srgbClr val="4754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67" autoAdjust="0"/>
    <p:restoredTop sz="94657"/>
  </p:normalViewPr>
  <p:slideViewPr>
    <p:cSldViewPr showGuides="1">
      <p:cViewPr>
        <p:scale>
          <a:sx n="43" d="100"/>
          <a:sy n="43" d="100"/>
        </p:scale>
        <p:origin x="1152" y="144"/>
      </p:cViewPr>
      <p:guideLst>
        <p:guide orient="horz" pos="13482"/>
        <p:guide pos="9536"/>
        <p:guide pos="1887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62388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7BB83A-A444-4817-97B1-C0B0A9A8DF11}" type="datetimeFigureOut">
              <a:rPr lang="de-DE" smtClean="0"/>
              <a:t>13.03.25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27263" y="1239838"/>
            <a:ext cx="2365375" cy="3348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2625" y="4773613"/>
            <a:ext cx="5454650" cy="39052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1813"/>
            <a:ext cx="29559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62388" y="9421813"/>
            <a:ext cx="29559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CCB6A3-0568-49D4-BF70-EF5D2A81FDB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246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984318" rtl="0" eaLnBrk="1" latinLnBrk="0" hangingPunct="1">
      <a:defRPr sz="5227" kern="1200">
        <a:solidFill>
          <a:schemeClr val="tx1"/>
        </a:solidFill>
        <a:latin typeface="+mn-lt"/>
        <a:ea typeface="+mn-ea"/>
        <a:cs typeface="+mn-cs"/>
      </a:defRPr>
    </a:lvl1pPr>
    <a:lvl2pPr marL="1992159" algn="l" defTabSz="3984318" rtl="0" eaLnBrk="1" latinLnBrk="0" hangingPunct="1">
      <a:defRPr sz="5227" kern="1200">
        <a:solidFill>
          <a:schemeClr val="tx1"/>
        </a:solidFill>
        <a:latin typeface="+mn-lt"/>
        <a:ea typeface="+mn-ea"/>
        <a:cs typeface="+mn-cs"/>
      </a:defRPr>
    </a:lvl2pPr>
    <a:lvl3pPr marL="3984318" algn="l" defTabSz="3984318" rtl="0" eaLnBrk="1" latinLnBrk="0" hangingPunct="1">
      <a:defRPr sz="5227" kern="1200">
        <a:solidFill>
          <a:schemeClr val="tx1"/>
        </a:solidFill>
        <a:latin typeface="+mn-lt"/>
        <a:ea typeface="+mn-ea"/>
        <a:cs typeface="+mn-cs"/>
      </a:defRPr>
    </a:lvl3pPr>
    <a:lvl4pPr marL="5976476" algn="l" defTabSz="3984318" rtl="0" eaLnBrk="1" latinLnBrk="0" hangingPunct="1">
      <a:defRPr sz="5227" kern="1200">
        <a:solidFill>
          <a:schemeClr val="tx1"/>
        </a:solidFill>
        <a:latin typeface="+mn-lt"/>
        <a:ea typeface="+mn-ea"/>
        <a:cs typeface="+mn-cs"/>
      </a:defRPr>
    </a:lvl4pPr>
    <a:lvl5pPr marL="7968635" algn="l" defTabSz="3984318" rtl="0" eaLnBrk="1" latinLnBrk="0" hangingPunct="1">
      <a:defRPr sz="5227" kern="1200">
        <a:solidFill>
          <a:schemeClr val="tx1"/>
        </a:solidFill>
        <a:latin typeface="+mn-lt"/>
        <a:ea typeface="+mn-ea"/>
        <a:cs typeface="+mn-cs"/>
      </a:defRPr>
    </a:lvl5pPr>
    <a:lvl6pPr marL="9960794" algn="l" defTabSz="3984318" rtl="0" eaLnBrk="1" latinLnBrk="0" hangingPunct="1">
      <a:defRPr sz="5227" kern="1200">
        <a:solidFill>
          <a:schemeClr val="tx1"/>
        </a:solidFill>
        <a:latin typeface="+mn-lt"/>
        <a:ea typeface="+mn-ea"/>
        <a:cs typeface="+mn-cs"/>
      </a:defRPr>
    </a:lvl6pPr>
    <a:lvl7pPr marL="11952948" algn="l" defTabSz="3984318" rtl="0" eaLnBrk="1" latinLnBrk="0" hangingPunct="1">
      <a:defRPr sz="5227" kern="1200">
        <a:solidFill>
          <a:schemeClr val="tx1"/>
        </a:solidFill>
        <a:latin typeface="+mn-lt"/>
        <a:ea typeface="+mn-ea"/>
        <a:cs typeface="+mn-cs"/>
      </a:defRPr>
    </a:lvl7pPr>
    <a:lvl8pPr marL="13945107" algn="l" defTabSz="3984318" rtl="0" eaLnBrk="1" latinLnBrk="0" hangingPunct="1">
      <a:defRPr sz="5227" kern="1200">
        <a:solidFill>
          <a:schemeClr val="tx1"/>
        </a:solidFill>
        <a:latin typeface="+mn-lt"/>
        <a:ea typeface="+mn-ea"/>
        <a:cs typeface="+mn-cs"/>
      </a:defRPr>
    </a:lvl8pPr>
    <a:lvl9pPr marL="15937266" algn="l" defTabSz="3984318" rtl="0" eaLnBrk="1" latinLnBrk="0" hangingPunct="1">
      <a:defRPr sz="522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227263" y="1239838"/>
            <a:ext cx="2365375" cy="334803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CCB6A3-0568-49D4-BF70-EF5D2A81FDB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7919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70641" y="13296912"/>
            <a:ext cx="25733931" cy="9175068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541282" y="24255472"/>
            <a:ext cx="21192649" cy="1093873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43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087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31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174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218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2625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306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349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15A97-9EF6-464F-9FF1-F46DF4BA8A5A}" type="datetimeFigureOut">
              <a:rPr lang="de-DE"/>
              <a:pPr>
                <a:defRPr/>
              </a:pPr>
              <a:t>13.03.25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4D9AA-039D-43F2-B6DC-52590435A05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8019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8E57A-E038-4390-8166-393A8B7FD058}" type="datetimeFigureOut">
              <a:rPr lang="de-DE"/>
              <a:pPr>
                <a:defRPr/>
              </a:pPr>
              <a:t>13.03.25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B786A-28AB-4830-A5C9-4CED67C3A32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6204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2686802" y="10700941"/>
            <a:ext cx="22553979" cy="22796967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014342" y="10700941"/>
            <a:ext cx="67167873" cy="22796967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5CFB-C847-4C4D-B9F0-CBADB62899E9}" type="datetimeFigureOut">
              <a:rPr lang="de-DE"/>
              <a:pPr>
                <a:defRPr/>
              </a:pPr>
              <a:t>13.03.25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4BD06-0A4A-46CC-8631-800F7EF32F4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1248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54E6B-6775-4B79-90BD-5E9C0B6754F1}" type="datetimeFigureOut">
              <a:rPr lang="de-DE"/>
              <a:pPr>
                <a:defRPr/>
              </a:pPr>
              <a:t>13.03.25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F56E5-8DAE-46CF-A9F9-AE138E21204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7020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1534" y="27505385"/>
            <a:ext cx="25733931" cy="8501304"/>
          </a:xfrm>
        </p:spPr>
        <p:txBody>
          <a:bodyPr anchor="t"/>
          <a:lstStyle>
            <a:lvl1pPr algn="l">
              <a:defRPr sz="17911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391534" y="18142070"/>
            <a:ext cx="25733931" cy="9363321"/>
          </a:xfrm>
        </p:spPr>
        <p:txBody>
          <a:bodyPr anchor="b"/>
          <a:lstStyle>
            <a:lvl1pPr marL="0" indent="0">
              <a:buNone/>
              <a:defRPr sz="8906">
                <a:solidFill>
                  <a:schemeClr val="tx1">
                    <a:tint val="75000"/>
                  </a:schemeClr>
                </a:solidFill>
              </a:defRPr>
            </a:lvl1pPr>
            <a:lvl2pPr marL="2043751" indent="0">
              <a:buNone/>
              <a:defRPr sz="8024">
                <a:solidFill>
                  <a:schemeClr val="tx1">
                    <a:tint val="75000"/>
                  </a:schemeClr>
                </a:solidFill>
              </a:defRPr>
            </a:lvl2pPr>
            <a:lvl3pPr marL="4087502" indent="0">
              <a:buNone/>
              <a:defRPr sz="7143">
                <a:solidFill>
                  <a:schemeClr val="tx1">
                    <a:tint val="75000"/>
                  </a:schemeClr>
                </a:solidFill>
              </a:defRPr>
            </a:lvl3pPr>
            <a:lvl4pPr marL="6131248" indent="0">
              <a:buNone/>
              <a:defRPr sz="6265">
                <a:solidFill>
                  <a:schemeClr val="tx1">
                    <a:tint val="75000"/>
                  </a:schemeClr>
                </a:solidFill>
              </a:defRPr>
            </a:lvl4pPr>
            <a:lvl5pPr marL="8174999" indent="0">
              <a:buNone/>
              <a:defRPr sz="6265">
                <a:solidFill>
                  <a:schemeClr val="tx1">
                    <a:tint val="75000"/>
                  </a:schemeClr>
                </a:solidFill>
              </a:defRPr>
            </a:lvl5pPr>
            <a:lvl6pPr marL="10218750" indent="0">
              <a:buNone/>
              <a:defRPr sz="6265">
                <a:solidFill>
                  <a:schemeClr val="tx1">
                    <a:tint val="75000"/>
                  </a:schemeClr>
                </a:solidFill>
              </a:defRPr>
            </a:lvl6pPr>
            <a:lvl7pPr marL="12262501" indent="0">
              <a:buNone/>
              <a:defRPr sz="6265">
                <a:solidFill>
                  <a:schemeClr val="tx1">
                    <a:tint val="75000"/>
                  </a:schemeClr>
                </a:solidFill>
              </a:defRPr>
            </a:lvl7pPr>
            <a:lvl8pPr marL="14306248" indent="0">
              <a:buNone/>
              <a:defRPr sz="6265">
                <a:solidFill>
                  <a:schemeClr val="tx1">
                    <a:tint val="75000"/>
                  </a:schemeClr>
                </a:solidFill>
              </a:defRPr>
            </a:lvl8pPr>
            <a:lvl9pPr marL="16349999" indent="0">
              <a:buNone/>
              <a:defRPr sz="62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66A1F-A197-4C14-B91D-61445273C60E}" type="datetimeFigureOut">
              <a:rPr lang="de-DE"/>
              <a:pPr>
                <a:defRPr/>
              </a:pPr>
              <a:t>13.03.25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B43B3-2CAA-43D5-8567-55712486C2B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56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14342" y="62342892"/>
            <a:ext cx="44860930" cy="176327725"/>
          </a:xfrm>
        </p:spPr>
        <p:txBody>
          <a:bodyPr/>
          <a:lstStyle>
            <a:lvl1pPr>
              <a:defRPr sz="12527"/>
            </a:lvl1pPr>
            <a:lvl2pPr>
              <a:defRPr sz="10768"/>
            </a:lvl2pPr>
            <a:lvl3pPr>
              <a:defRPr sz="8906"/>
            </a:lvl3pPr>
            <a:lvl4pPr>
              <a:defRPr sz="8024"/>
            </a:lvl4pPr>
            <a:lvl5pPr>
              <a:defRPr sz="8024"/>
            </a:lvl5pPr>
            <a:lvl6pPr>
              <a:defRPr sz="8024"/>
            </a:lvl6pPr>
            <a:lvl7pPr>
              <a:defRPr sz="8024"/>
            </a:lvl7pPr>
            <a:lvl8pPr>
              <a:defRPr sz="8024"/>
            </a:lvl8pPr>
            <a:lvl9pPr>
              <a:defRPr sz="8024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79848" y="62342892"/>
            <a:ext cx="44860926" cy="176327725"/>
          </a:xfrm>
        </p:spPr>
        <p:txBody>
          <a:bodyPr/>
          <a:lstStyle>
            <a:lvl1pPr>
              <a:defRPr sz="12527"/>
            </a:lvl1pPr>
            <a:lvl2pPr>
              <a:defRPr sz="10768"/>
            </a:lvl2pPr>
            <a:lvl3pPr>
              <a:defRPr sz="8906"/>
            </a:lvl3pPr>
            <a:lvl4pPr>
              <a:defRPr sz="8024"/>
            </a:lvl4pPr>
            <a:lvl5pPr>
              <a:defRPr sz="8024"/>
            </a:lvl5pPr>
            <a:lvl6pPr>
              <a:defRPr sz="8024"/>
            </a:lvl6pPr>
            <a:lvl7pPr>
              <a:defRPr sz="8024"/>
            </a:lvl7pPr>
            <a:lvl8pPr>
              <a:defRPr sz="8024"/>
            </a:lvl8pPr>
            <a:lvl9pPr>
              <a:defRPr sz="8024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78BE7-7D96-4F8E-BD91-59424BF9683D}" type="datetimeFigureOut">
              <a:rPr lang="de-DE"/>
              <a:pPr>
                <a:defRPr/>
              </a:pPr>
              <a:t>13.03.25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74B94-E3D9-43F5-B2B9-274688FF6D0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0514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3761" y="1714134"/>
            <a:ext cx="27247692" cy="7133961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3767" y="9581317"/>
            <a:ext cx="13376810" cy="3993035"/>
          </a:xfrm>
        </p:spPr>
        <p:txBody>
          <a:bodyPr anchor="b"/>
          <a:lstStyle>
            <a:lvl1pPr marL="0" indent="0">
              <a:buNone/>
              <a:defRPr sz="10768" b="1"/>
            </a:lvl1pPr>
            <a:lvl2pPr marL="2043751" indent="0">
              <a:buNone/>
              <a:defRPr sz="8906" b="1"/>
            </a:lvl2pPr>
            <a:lvl3pPr marL="4087502" indent="0">
              <a:buNone/>
              <a:defRPr sz="8024" b="1"/>
            </a:lvl3pPr>
            <a:lvl4pPr marL="6131248" indent="0">
              <a:buNone/>
              <a:defRPr sz="7143" b="1"/>
            </a:lvl4pPr>
            <a:lvl5pPr marL="8174999" indent="0">
              <a:buNone/>
              <a:defRPr sz="7143" b="1"/>
            </a:lvl5pPr>
            <a:lvl6pPr marL="10218750" indent="0">
              <a:buNone/>
              <a:defRPr sz="7143" b="1"/>
            </a:lvl6pPr>
            <a:lvl7pPr marL="12262501" indent="0">
              <a:buNone/>
              <a:defRPr sz="7143" b="1"/>
            </a:lvl7pPr>
            <a:lvl8pPr marL="14306248" indent="0">
              <a:buNone/>
              <a:defRPr sz="7143" b="1"/>
            </a:lvl8pPr>
            <a:lvl9pPr marL="16349999" indent="0">
              <a:buNone/>
              <a:defRPr sz="7143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13767" y="13574341"/>
            <a:ext cx="13376810" cy="24661708"/>
          </a:xfrm>
        </p:spPr>
        <p:txBody>
          <a:bodyPr/>
          <a:lstStyle>
            <a:lvl1pPr>
              <a:defRPr sz="10768"/>
            </a:lvl1pPr>
            <a:lvl2pPr>
              <a:defRPr sz="8906"/>
            </a:lvl2pPr>
            <a:lvl3pPr>
              <a:defRPr sz="8024"/>
            </a:lvl3pPr>
            <a:lvl4pPr>
              <a:defRPr sz="7143"/>
            </a:lvl4pPr>
            <a:lvl5pPr>
              <a:defRPr sz="7143"/>
            </a:lvl5pPr>
            <a:lvl6pPr>
              <a:defRPr sz="7143"/>
            </a:lvl6pPr>
            <a:lvl7pPr>
              <a:defRPr sz="7143"/>
            </a:lvl7pPr>
            <a:lvl8pPr>
              <a:defRPr sz="7143"/>
            </a:lvl8pPr>
            <a:lvl9pPr>
              <a:defRPr sz="7143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5379395" y="9581317"/>
            <a:ext cx="13382064" cy="3993035"/>
          </a:xfrm>
        </p:spPr>
        <p:txBody>
          <a:bodyPr anchor="b"/>
          <a:lstStyle>
            <a:lvl1pPr marL="0" indent="0">
              <a:buNone/>
              <a:defRPr sz="10768" b="1"/>
            </a:lvl1pPr>
            <a:lvl2pPr marL="2043751" indent="0">
              <a:buNone/>
              <a:defRPr sz="8906" b="1"/>
            </a:lvl2pPr>
            <a:lvl3pPr marL="4087502" indent="0">
              <a:buNone/>
              <a:defRPr sz="8024" b="1"/>
            </a:lvl3pPr>
            <a:lvl4pPr marL="6131248" indent="0">
              <a:buNone/>
              <a:defRPr sz="7143" b="1"/>
            </a:lvl4pPr>
            <a:lvl5pPr marL="8174999" indent="0">
              <a:buNone/>
              <a:defRPr sz="7143" b="1"/>
            </a:lvl5pPr>
            <a:lvl6pPr marL="10218750" indent="0">
              <a:buNone/>
              <a:defRPr sz="7143" b="1"/>
            </a:lvl6pPr>
            <a:lvl7pPr marL="12262501" indent="0">
              <a:buNone/>
              <a:defRPr sz="7143" b="1"/>
            </a:lvl7pPr>
            <a:lvl8pPr marL="14306248" indent="0">
              <a:buNone/>
              <a:defRPr sz="7143" b="1"/>
            </a:lvl8pPr>
            <a:lvl9pPr marL="16349999" indent="0">
              <a:buNone/>
              <a:defRPr sz="7143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5379395" y="13574341"/>
            <a:ext cx="13382064" cy="24661708"/>
          </a:xfrm>
        </p:spPr>
        <p:txBody>
          <a:bodyPr/>
          <a:lstStyle>
            <a:lvl1pPr>
              <a:defRPr sz="10768"/>
            </a:lvl1pPr>
            <a:lvl2pPr>
              <a:defRPr sz="8906"/>
            </a:lvl2pPr>
            <a:lvl3pPr>
              <a:defRPr sz="8024"/>
            </a:lvl3pPr>
            <a:lvl4pPr>
              <a:defRPr sz="7143"/>
            </a:lvl4pPr>
            <a:lvl5pPr>
              <a:defRPr sz="7143"/>
            </a:lvl5pPr>
            <a:lvl6pPr>
              <a:defRPr sz="7143"/>
            </a:lvl6pPr>
            <a:lvl7pPr>
              <a:defRPr sz="7143"/>
            </a:lvl7pPr>
            <a:lvl8pPr>
              <a:defRPr sz="7143"/>
            </a:lvl8pPr>
            <a:lvl9pPr>
              <a:defRPr sz="7143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24194-E3C3-4201-A34E-4EA2967F9800}" type="datetimeFigureOut">
              <a:rPr lang="de-DE"/>
              <a:pPr>
                <a:defRPr/>
              </a:pPr>
              <a:t>13.03.25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B84FD-F677-4D50-B25E-1791091DA6D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3710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79775-3D87-47D5-91CF-DA1CF6366803}" type="datetimeFigureOut">
              <a:rPr lang="de-DE"/>
              <a:pPr>
                <a:defRPr/>
              </a:pPr>
              <a:t>13.03.25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ED70C-F8FB-4198-A645-4A7700458E5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9077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933D7-977D-4E5C-8450-E38E140E0E17}" type="datetimeFigureOut">
              <a:rPr lang="de-DE"/>
              <a:pPr>
                <a:defRPr/>
              </a:pPr>
              <a:t>13.03.25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A0E69-FC97-4B64-BFB0-DFB9FBA8C9F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112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3767" y="1704228"/>
            <a:ext cx="9960338" cy="7252861"/>
          </a:xfrm>
        </p:spPr>
        <p:txBody>
          <a:bodyPr anchor="b"/>
          <a:lstStyle>
            <a:lvl1pPr algn="l">
              <a:defRPr sz="8906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836769" y="1704232"/>
            <a:ext cx="16924683" cy="36531828"/>
          </a:xfrm>
        </p:spPr>
        <p:txBody>
          <a:bodyPr/>
          <a:lstStyle>
            <a:lvl1pPr>
              <a:defRPr sz="14290"/>
            </a:lvl1pPr>
            <a:lvl2pPr>
              <a:defRPr sz="12527"/>
            </a:lvl2pPr>
            <a:lvl3pPr>
              <a:defRPr sz="10768"/>
            </a:lvl3pPr>
            <a:lvl4pPr>
              <a:defRPr sz="8906"/>
            </a:lvl4pPr>
            <a:lvl5pPr>
              <a:defRPr sz="8906"/>
            </a:lvl5pPr>
            <a:lvl6pPr>
              <a:defRPr sz="8906"/>
            </a:lvl6pPr>
            <a:lvl7pPr>
              <a:defRPr sz="8906"/>
            </a:lvl7pPr>
            <a:lvl8pPr>
              <a:defRPr sz="8906"/>
            </a:lvl8pPr>
            <a:lvl9pPr>
              <a:defRPr sz="8906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13767" y="8957087"/>
            <a:ext cx="9960338" cy="29278966"/>
          </a:xfrm>
        </p:spPr>
        <p:txBody>
          <a:bodyPr/>
          <a:lstStyle>
            <a:lvl1pPr marL="0" indent="0">
              <a:buNone/>
              <a:defRPr sz="6265"/>
            </a:lvl1pPr>
            <a:lvl2pPr marL="2043751" indent="0">
              <a:buNone/>
              <a:defRPr sz="5384"/>
            </a:lvl2pPr>
            <a:lvl3pPr marL="4087502" indent="0">
              <a:buNone/>
              <a:defRPr sz="4502"/>
            </a:lvl3pPr>
            <a:lvl4pPr marL="6131248" indent="0">
              <a:buNone/>
              <a:defRPr sz="4014"/>
            </a:lvl4pPr>
            <a:lvl5pPr marL="8174999" indent="0">
              <a:buNone/>
              <a:defRPr sz="4014"/>
            </a:lvl5pPr>
            <a:lvl6pPr marL="10218750" indent="0">
              <a:buNone/>
              <a:defRPr sz="4014"/>
            </a:lvl6pPr>
            <a:lvl7pPr marL="12262501" indent="0">
              <a:buNone/>
              <a:defRPr sz="4014"/>
            </a:lvl7pPr>
            <a:lvl8pPr marL="14306248" indent="0">
              <a:buNone/>
              <a:defRPr sz="4014"/>
            </a:lvl8pPr>
            <a:lvl9pPr marL="16349999" indent="0">
              <a:buNone/>
              <a:defRPr sz="4014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09CB2-32CB-4FB1-823E-A1911EF5B3C8}" type="datetimeFigureOut">
              <a:rPr lang="de-DE"/>
              <a:pPr>
                <a:defRPr/>
              </a:pPr>
              <a:t>13.03.25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3D454-FD7B-413F-8622-5520558FA23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2665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34154" y="29962634"/>
            <a:ext cx="18165128" cy="3537260"/>
          </a:xfrm>
        </p:spPr>
        <p:txBody>
          <a:bodyPr anchor="b"/>
          <a:lstStyle>
            <a:lvl1pPr algn="l">
              <a:defRPr sz="8906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934154" y="3824598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14290"/>
            </a:lvl1pPr>
            <a:lvl2pPr marL="2043751" indent="0">
              <a:buNone/>
              <a:defRPr sz="12527"/>
            </a:lvl2pPr>
            <a:lvl3pPr marL="4087502" indent="0">
              <a:buNone/>
              <a:defRPr sz="10768"/>
            </a:lvl3pPr>
            <a:lvl4pPr marL="6131248" indent="0">
              <a:buNone/>
              <a:defRPr sz="8906"/>
            </a:lvl4pPr>
            <a:lvl5pPr marL="8174999" indent="0">
              <a:buNone/>
              <a:defRPr sz="8906"/>
            </a:lvl5pPr>
            <a:lvl6pPr marL="10218750" indent="0">
              <a:buNone/>
              <a:defRPr sz="8906"/>
            </a:lvl6pPr>
            <a:lvl7pPr marL="12262501" indent="0">
              <a:buNone/>
              <a:defRPr sz="8906"/>
            </a:lvl7pPr>
            <a:lvl8pPr marL="14306248" indent="0">
              <a:buNone/>
              <a:defRPr sz="8906"/>
            </a:lvl8pPr>
            <a:lvl9pPr marL="16349999" indent="0">
              <a:buNone/>
              <a:defRPr sz="8906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2"/>
          </a:xfrm>
        </p:spPr>
        <p:txBody>
          <a:bodyPr/>
          <a:lstStyle>
            <a:lvl1pPr marL="0" indent="0">
              <a:buNone/>
              <a:defRPr sz="6265"/>
            </a:lvl1pPr>
            <a:lvl2pPr marL="2043751" indent="0">
              <a:buNone/>
              <a:defRPr sz="5384"/>
            </a:lvl2pPr>
            <a:lvl3pPr marL="4087502" indent="0">
              <a:buNone/>
              <a:defRPr sz="4502"/>
            </a:lvl3pPr>
            <a:lvl4pPr marL="6131248" indent="0">
              <a:buNone/>
              <a:defRPr sz="4014"/>
            </a:lvl4pPr>
            <a:lvl5pPr marL="8174999" indent="0">
              <a:buNone/>
              <a:defRPr sz="4014"/>
            </a:lvl5pPr>
            <a:lvl6pPr marL="10218750" indent="0">
              <a:buNone/>
              <a:defRPr sz="4014"/>
            </a:lvl6pPr>
            <a:lvl7pPr marL="12262501" indent="0">
              <a:buNone/>
              <a:defRPr sz="4014"/>
            </a:lvl7pPr>
            <a:lvl8pPr marL="14306248" indent="0">
              <a:buNone/>
              <a:defRPr sz="4014"/>
            </a:lvl8pPr>
            <a:lvl9pPr marL="16349999" indent="0">
              <a:buNone/>
              <a:defRPr sz="4014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23683-567B-4FF4-94B2-7292490A6CDA}" type="datetimeFigureOut">
              <a:rPr lang="de-DE"/>
              <a:pPr>
                <a:defRPr/>
              </a:pPr>
              <a:t>13.03.25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56891-F89E-4F3E-9806-29D7EAAB5F0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30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1514238" y="1714307"/>
            <a:ext cx="27246738" cy="7133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643" tIns="208822" rIns="417643" bIns="2088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514238" y="9987443"/>
            <a:ext cx="27246738" cy="28248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643" tIns="208822" rIns="417643" bIns="2088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514237" y="39671982"/>
            <a:ext cx="7063263" cy="2279398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l" defTabSz="4087502" fontAlgn="auto">
              <a:spcBef>
                <a:spcPts val="0"/>
              </a:spcBef>
              <a:spcAft>
                <a:spcPts val="0"/>
              </a:spcAft>
              <a:defRPr sz="5384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A4CD90-541B-4A5E-BE08-91C3600FE185}" type="datetimeFigureOut">
              <a:rPr lang="de-DE"/>
              <a:pPr>
                <a:defRPr/>
              </a:pPr>
              <a:t>13.03.25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344111" y="39671982"/>
            <a:ext cx="9586992" cy="2279398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ctr" defTabSz="4087502" fontAlgn="auto">
              <a:spcBef>
                <a:spcPts val="0"/>
              </a:spcBef>
              <a:spcAft>
                <a:spcPts val="0"/>
              </a:spcAft>
              <a:defRPr sz="5384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1697713" y="39671982"/>
            <a:ext cx="7063263" cy="2279398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r" defTabSz="4087502" fontAlgn="auto">
              <a:spcBef>
                <a:spcPts val="0"/>
              </a:spcBef>
              <a:spcAft>
                <a:spcPts val="0"/>
              </a:spcAft>
              <a:defRPr sz="5384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028AFE-84AE-4C5D-BF1C-11E16093D12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086223" rtl="0" fontAlgn="base">
        <a:spcBef>
          <a:spcPct val="0"/>
        </a:spcBef>
        <a:spcAft>
          <a:spcPct val="0"/>
        </a:spcAft>
        <a:defRPr sz="1967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086223" rtl="0" fontAlgn="base">
        <a:spcBef>
          <a:spcPct val="0"/>
        </a:spcBef>
        <a:spcAft>
          <a:spcPct val="0"/>
        </a:spcAft>
        <a:defRPr sz="19674">
          <a:solidFill>
            <a:schemeClr val="tx1"/>
          </a:solidFill>
          <a:latin typeface="Calibri" pitchFamily="34" charset="0"/>
        </a:defRPr>
      </a:lvl2pPr>
      <a:lvl3pPr algn="ctr" defTabSz="4086223" rtl="0" fontAlgn="base">
        <a:spcBef>
          <a:spcPct val="0"/>
        </a:spcBef>
        <a:spcAft>
          <a:spcPct val="0"/>
        </a:spcAft>
        <a:defRPr sz="19674">
          <a:solidFill>
            <a:schemeClr val="tx1"/>
          </a:solidFill>
          <a:latin typeface="Calibri" pitchFamily="34" charset="0"/>
        </a:defRPr>
      </a:lvl3pPr>
      <a:lvl4pPr algn="ctr" defTabSz="4086223" rtl="0" fontAlgn="base">
        <a:spcBef>
          <a:spcPct val="0"/>
        </a:spcBef>
        <a:spcAft>
          <a:spcPct val="0"/>
        </a:spcAft>
        <a:defRPr sz="19674">
          <a:solidFill>
            <a:schemeClr val="tx1"/>
          </a:solidFill>
          <a:latin typeface="Calibri" pitchFamily="34" charset="0"/>
        </a:defRPr>
      </a:lvl4pPr>
      <a:lvl5pPr algn="ctr" defTabSz="4086223" rtl="0" fontAlgn="base">
        <a:spcBef>
          <a:spcPct val="0"/>
        </a:spcBef>
        <a:spcAft>
          <a:spcPct val="0"/>
        </a:spcAft>
        <a:defRPr sz="19674">
          <a:solidFill>
            <a:schemeClr val="tx1"/>
          </a:solidFill>
          <a:latin typeface="Calibri" pitchFamily="34" charset="0"/>
        </a:defRPr>
      </a:lvl5pPr>
      <a:lvl6pPr marL="447465" algn="ctr" defTabSz="4086223" rtl="0" fontAlgn="base">
        <a:spcBef>
          <a:spcPct val="0"/>
        </a:spcBef>
        <a:spcAft>
          <a:spcPct val="0"/>
        </a:spcAft>
        <a:defRPr sz="19674">
          <a:solidFill>
            <a:schemeClr val="tx1"/>
          </a:solidFill>
          <a:latin typeface="Calibri" pitchFamily="34" charset="0"/>
        </a:defRPr>
      </a:lvl6pPr>
      <a:lvl7pPr marL="894931" algn="ctr" defTabSz="4086223" rtl="0" fontAlgn="base">
        <a:spcBef>
          <a:spcPct val="0"/>
        </a:spcBef>
        <a:spcAft>
          <a:spcPct val="0"/>
        </a:spcAft>
        <a:defRPr sz="19674">
          <a:solidFill>
            <a:schemeClr val="tx1"/>
          </a:solidFill>
          <a:latin typeface="Calibri" pitchFamily="34" charset="0"/>
        </a:defRPr>
      </a:lvl7pPr>
      <a:lvl8pPr marL="1342392" algn="ctr" defTabSz="4086223" rtl="0" fontAlgn="base">
        <a:spcBef>
          <a:spcPct val="0"/>
        </a:spcBef>
        <a:spcAft>
          <a:spcPct val="0"/>
        </a:spcAft>
        <a:defRPr sz="19674">
          <a:solidFill>
            <a:schemeClr val="tx1"/>
          </a:solidFill>
          <a:latin typeface="Calibri" pitchFamily="34" charset="0"/>
        </a:defRPr>
      </a:lvl8pPr>
      <a:lvl9pPr marL="1789858" algn="ctr" defTabSz="4086223" rtl="0" fontAlgn="base">
        <a:spcBef>
          <a:spcPct val="0"/>
        </a:spcBef>
        <a:spcAft>
          <a:spcPct val="0"/>
        </a:spcAft>
        <a:defRPr sz="19674">
          <a:solidFill>
            <a:schemeClr val="tx1"/>
          </a:solidFill>
          <a:latin typeface="Calibri" pitchFamily="34" charset="0"/>
        </a:defRPr>
      </a:lvl9pPr>
    </p:titleStyle>
    <p:bodyStyle>
      <a:lvl1pPr marL="1531946" indent="-1531946" algn="l" defTabSz="4086223" rtl="0" fontAlgn="base">
        <a:spcBef>
          <a:spcPct val="20000"/>
        </a:spcBef>
        <a:spcAft>
          <a:spcPct val="0"/>
        </a:spcAft>
        <a:buFont typeface="Arial" charset="0"/>
        <a:buChar char="•"/>
        <a:defRPr sz="14290" kern="1200">
          <a:solidFill>
            <a:schemeClr val="tx1"/>
          </a:solidFill>
          <a:latin typeface="+mn-lt"/>
          <a:ea typeface="+mn-ea"/>
          <a:cs typeface="+mn-cs"/>
        </a:defRPr>
      </a:lvl1pPr>
      <a:lvl2pPr marL="3320252" indent="-1277141" algn="l" defTabSz="4086223" rtl="0" fontAlgn="base">
        <a:spcBef>
          <a:spcPct val="20000"/>
        </a:spcBef>
        <a:spcAft>
          <a:spcPct val="0"/>
        </a:spcAft>
        <a:buFont typeface="Arial" charset="0"/>
        <a:buChar char="–"/>
        <a:defRPr sz="12527" kern="1200">
          <a:solidFill>
            <a:schemeClr val="tx1"/>
          </a:solidFill>
          <a:latin typeface="+mn-lt"/>
          <a:ea typeface="+mn-ea"/>
          <a:cs typeface="+mn-cs"/>
        </a:defRPr>
      </a:lvl2pPr>
      <a:lvl3pPr marL="5108554" indent="-1020780" algn="l" defTabSz="4086223" rtl="0" fontAlgn="base">
        <a:spcBef>
          <a:spcPct val="20000"/>
        </a:spcBef>
        <a:spcAft>
          <a:spcPct val="0"/>
        </a:spcAft>
        <a:buFont typeface="Arial" charset="0"/>
        <a:buChar char="•"/>
        <a:defRPr sz="10768" kern="1200">
          <a:solidFill>
            <a:schemeClr val="tx1"/>
          </a:solidFill>
          <a:latin typeface="+mn-lt"/>
          <a:ea typeface="+mn-ea"/>
          <a:cs typeface="+mn-cs"/>
        </a:defRPr>
      </a:lvl3pPr>
      <a:lvl4pPr marL="7151665" indent="-1020780" algn="l" defTabSz="4086223" rtl="0" fontAlgn="base">
        <a:spcBef>
          <a:spcPct val="20000"/>
        </a:spcBef>
        <a:spcAft>
          <a:spcPct val="0"/>
        </a:spcAft>
        <a:buFont typeface="Arial" charset="0"/>
        <a:buChar char="–"/>
        <a:defRPr sz="8906" kern="1200">
          <a:solidFill>
            <a:schemeClr val="tx1"/>
          </a:solidFill>
          <a:latin typeface="+mn-lt"/>
          <a:ea typeface="+mn-ea"/>
          <a:cs typeface="+mn-cs"/>
        </a:defRPr>
      </a:lvl4pPr>
      <a:lvl5pPr marL="9196332" indent="-1020780" algn="l" defTabSz="4086223" rtl="0" fontAlgn="base">
        <a:spcBef>
          <a:spcPct val="20000"/>
        </a:spcBef>
        <a:spcAft>
          <a:spcPct val="0"/>
        </a:spcAft>
        <a:buFont typeface="Arial" charset="0"/>
        <a:buChar char="»"/>
        <a:defRPr sz="8906" kern="1200">
          <a:solidFill>
            <a:schemeClr val="tx1"/>
          </a:solidFill>
          <a:latin typeface="+mn-lt"/>
          <a:ea typeface="+mn-ea"/>
          <a:cs typeface="+mn-cs"/>
        </a:defRPr>
      </a:lvl5pPr>
      <a:lvl6pPr marL="11240623" indent="-1021873" algn="l" defTabSz="4087502" rtl="0" eaLnBrk="1" latinLnBrk="0" hangingPunct="1">
        <a:spcBef>
          <a:spcPct val="20000"/>
        </a:spcBef>
        <a:buFont typeface="Arial" panose="020B0604020202020204" pitchFamily="34" charset="0"/>
        <a:buChar char="•"/>
        <a:defRPr sz="8906" kern="1200">
          <a:solidFill>
            <a:schemeClr val="tx1"/>
          </a:solidFill>
          <a:latin typeface="+mn-lt"/>
          <a:ea typeface="+mn-ea"/>
          <a:cs typeface="+mn-cs"/>
        </a:defRPr>
      </a:lvl6pPr>
      <a:lvl7pPr marL="13284374" indent="-1021873" algn="l" defTabSz="4087502" rtl="0" eaLnBrk="1" latinLnBrk="0" hangingPunct="1">
        <a:spcBef>
          <a:spcPct val="20000"/>
        </a:spcBef>
        <a:buFont typeface="Arial" panose="020B0604020202020204" pitchFamily="34" charset="0"/>
        <a:buChar char="•"/>
        <a:defRPr sz="8906" kern="1200">
          <a:solidFill>
            <a:schemeClr val="tx1"/>
          </a:solidFill>
          <a:latin typeface="+mn-lt"/>
          <a:ea typeface="+mn-ea"/>
          <a:cs typeface="+mn-cs"/>
        </a:defRPr>
      </a:lvl7pPr>
      <a:lvl8pPr marL="15328125" indent="-1021873" algn="l" defTabSz="4087502" rtl="0" eaLnBrk="1" latinLnBrk="0" hangingPunct="1">
        <a:spcBef>
          <a:spcPct val="20000"/>
        </a:spcBef>
        <a:buFont typeface="Arial" panose="020B0604020202020204" pitchFamily="34" charset="0"/>
        <a:buChar char="•"/>
        <a:defRPr sz="8906" kern="1200">
          <a:solidFill>
            <a:schemeClr val="tx1"/>
          </a:solidFill>
          <a:latin typeface="+mn-lt"/>
          <a:ea typeface="+mn-ea"/>
          <a:cs typeface="+mn-cs"/>
        </a:defRPr>
      </a:lvl8pPr>
      <a:lvl9pPr marL="17371872" indent="-1021873" algn="l" defTabSz="4087502" rtl="0" eaLnBrk="1" latinLnBrk="0" hangingPunct="1">
        <a:spcBef>
          <a:spcPct val="20000"/>
        </a:spcBef>
        <a:buFont typeface="Arial" panose="020B0604020202020204" pitchFamily="34" charset="0"/>
        <a:buChar char="•"/>
        <a:defRPr sz="89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087502" rtl="0" eaLnBrk="1" latinLnBrk="0" hangingPunct="1">
        <a:defRPr sz="8024" kern="1200">
          <a:solidFill>
            <a:schemeClr val="tx1"/>
          </a:solidFill>
          <a:latin typeface="+mn-lt"/>
          <a:ea typeface="+mn-ea"/>
          <a:cs typeface="+mn-cs"/>
        </a:defRPr>
      </a:lvl1pPr>
      <a:lvl2pPr marL="2043751" algn="l" defTabSz="4087502" rtl="0" eaLnBrk="1" latinLnBrk="0" hangingPunct="1">
        <a:defRPr sz="8024" kern="1200">
          <a:solidFill>
            <a:schemeClr val="tx1"/>
          </a:solidFill>
          <a:latin typeface="+mn-lt"/>
          <a:ea typeface="+mn-ea"/>
          <a:cs typeface="+mn-cs"/>
        </a:defRPr>
      </a:lvl2pPr>
      <a:lvl3pPr marL="4087502" algn="l" defTabSz="4087502" rtl="0" eaLnBrk="1" latinLnBrk="0" hangingPunct="1">
        <a:defRPr sz="8024" kern="1200">
          <a:solidFill>
            <a:schemeClr val="tx1"/>
          </a:solidFill>
          <a:latin typeface="+mn-lt"/>
          <a:ea typeface="+mn-ea"/>
          <a:cs typeface="+mn-cs"/>
        </a:defRPr>
      </a:lvl3pPr>
      <a:lvl4pPr marL="6131248" algn="l" defTabSz="4087502" rtl="0" eaLnBrk="1" latinLnBrk="0" hangingPunct="1">
        <a:defRPr sz="8024" kern="1200">
          <a:solidFill>
            <a:schemeClr val="tx1"/>
          </a:solidFill>
          <a:latin typeface="+mn-lt"/>
          <a:ea typeface="+mn-ea"/>
          <a:cs typeface="+mn-cs"/>
        </a:defRPr>
      </a:lvl4pPr>
      <a:lvl5pPr marL="8174999" algn="l" defTabSz="4087502" rtl="0" eaLnBrk="1" latinLnBrk="0" hangingPunct="1">
        <a:defRPr sz="8024" kern="1200">
          <a:solidFill>
            <a:schemeClr val="tx1"/>
          </a:solidFill>
          <a:latin typeface="+mn-lt"/>
          <a:ea typeface="+mn-ea"/>
          <a:cs typeface="+mn-cs"/>
        </a:defRPr>
      </a:lvl5pPr>
      <a:lvl6pPr marL="10218750" algn="l" defTabSz="4087502" rtl="0" eaLnBrk="1" latinLnBrk="0" hangingPunct="1">
        <a:defRPr sz="8024" kern="1200">
          <a:solidFill>
            <a:schemeClr val="tx1"/>
          </a:solidFill>
          <a:latin typeface="+mn-lt"/>
          <a:ea typeface="+mn-ea"/>
          <a:cs typeface="+mn-cs"/>
        </a:defRPr>
      </a:lvl6pPr>
      <a:lvl7pPr marL="12262501" algn="l" defTabSz="4087502" rtl="0" eaLnBrk="1" latinLnBrk="0" hangingPunct="1">
        <a:defRPr sz="8024" kern="1200">
          <a:solidFill>
            <a:schemeClr val="tx1"/>
          </a:solidFill>
          <a:latin typeface="+mn-lt"/>
          <a:ea typeface="+mn-ea"/>
          <a:cs typeface="+mn-cs"/>
        </a:defRPr>
      </a:lvl7pPr>
      <a:lvl8pPr marL="14306248" algn="l" defTabSz="4087502" rtl="0" eaLnBrk="1" latinLnBrk="0" hangingPunct="1">
        <a:defRPr sz="8024" kern="1200">
          <a:solidFill>
            <a:schemeClr val="tx1"/>
          </a:solidFill>
          <a:latin typeface="+mn-lt"/>
          <a:ea typeface="+mn-ea"/>
          <a:cs typeface="+mn-cs"/>
        </a:defRPr>
      </a:lvl8pPr>
      <a:lvl9pPr marL="16349999" algn="l" defTabSz="4087502" rtl="0" eaLnBrk="1" latinLnBrk="0" hangingPunct="1">
        <a:defRPr sz="80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>
            <a:spLocks noChangeArrowheads="1"/>
          </p:cNvSpPr>
          <p:nvPr/>
        </p:nvSpPr>
        <p:spPr bwMode="auto">
          <a:xfrm>
            <a:off x="320919" y="2831698"/>
            <a:ext cx="29633374" cy="533896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lIns="196864" tIns="98432" rIns="196864" bIns="98432" anchor="ctr"/>
          <a:lstStyle/>
          <a:p>
            <a:pPr algn="ctr" defTabSz="4087502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41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2051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398" y="1091664"/>
            <a:ext cx="8276029" cy="1267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902599" y="3150074"/>
            <a:ext cx="28655604" cy="5269729"/>
          </a:xfrm>
          <a:prstGeom prst="rect">
            <a:avLst/>
          </a:prstGeom>
        </p:spPr>
        <p:txBody>
          <a:bodyPr lIns="196864" tIns="98432" rIns="196864" bIns="98432" numCol="1"/>
          <a:lstStyle>
            <a:lvl1pPr algn="l" defTabSz="146301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04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Autologous hematopoietic stem cell transplantation (AHSCT) </a:t>
            </a:r>
          </a:p>
          <a:p>
            <a:pPr algn="ctr"/>
            <a:r>
              <a:rPr lang="en-GB" sz="6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treatment-refractory autoimmune diseases in children</a:t>
            </a:r>
          </a:p>
          <a:p>
            <a:pPr algn="ctr"/>
            <a:endParaRPr lang="de-D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800" b="1" dirty="0">
                <a:solidFill>
                  <a:schemeClr val="bg1"/>
                </a:solidFill>
              </a:rPr>
              <a:t> </a:t>
            </a:r>
            <a:r>
              <a:rPr lang="de-DE" sz="2800" dirty="0">
                <a:solidFill>
                  <a:schemeClr val="bg1"/>
                </a:solidFill>
              </a:rPr>
              <a:t>Özlem Satirer</a:t>
            </a:r>
            <a:r>
              <a:rPr lang="de-DE" sz="2800" baseline="30000" dirty="0">
                <a:solidFill>
                  <a:schemeClr val="bg1"/>
                </a:solidFill>
              </a:rPr>
              <a:t>1</a:t>
            </a:r>
            <a:r>
              <a:rPr lang="de-DE" sz="2800" dirty="0">
                <a:solidFill>
                  <a:schemeClr val="bg1"/>
                </a:solidFill>
              </a:rPr>
              <a:t>, Joerg Henes</a:t>
            </a:r>
            <a:r>
              <a:rPr lang="de-DE" sz="2800" baseline="30000" dirty="0">
                <a:solidFill>
                  <a:schemeClr val="bg1"/>
                </a:solidFill>
              </a:rPr>
              <a:t>2</a:t>
            </a:r>
            <a:r>
              <a:rPr lang="de-DE" sz="2800" dirty="0">
                <a:solidFill>
                  <a:schemeClr val="bg1"/>
                </a:solidFill>
              </a:rPr>
              <a:t>, Michaela Döring</a:t>
            </a:r>
            <a:r>
              <a:rPr lang="de-DE" sz="2800" baseline="30000" dirty="0">
                <a:solidFill>
                  <a:schemeClr val="bg1"/>
                </a:solidFill>
              </a:rPr>
              <a:t>3</a:t>
            </a:r>
            <a:r>
              <a:rPr lang="de-DE" sz="2800" dirty="0">
                <a:solidFill>
                  <a:schemeClr val="bg1"/>
                </a:solidFill>
              </a:rPr>
              <a:t>, Till Lesk</a:t>
            </a:r>
            <a:r>
              <a:rPr lang="de-DE" sz="2800" baseline="30000" dirty="0">
                <a:solidFill>
                  <a:schemeClr val="bg1"/>
                </a:solidFill>
              </a:rPr>
              <a:t>1</a:t>
            </a:r>
            <a:r>
              <a:rPr lang="de-DE" sz="2800" dirty="0">
                <a:solidFill>
                  <a:schemeClr val="bg1"/>
                </a:solidFill>
              </a:rPr>
              <a:t>, Susanne M Benseler</a:t>
            </a:r>
            <a:r>
              <a:rPr lang="de-DE" sz="2800" baseline="30000" dirty="0">
                <a:solidFill>
                  <a:schemeClr val="bg1"/>
                </a:solidFill>
              </a:rPr>
              <a:t>4,5</a:t>
            </a:r>
            <a:r>
              <a:rPr lang="de-DE" sz="2800" dirty="0">
                <a:solidFill>
                  <a:schemeClr val="bg1"/>
                </a:solidFill>
              </a:rPr>
              <a:t>, Jasmin B Kuemmerle-Deschner</a:t>
            </a:r>
            <a:r>
              <a:rPr lang="de-DE" sz="2800" baseline="30000" dirty="0">
                <a:solidFill>
                  <a:schemeClr val="bg1"/>
                </a:solidFill>
              </a:rPr>
              <a:t>1</a:t>
            </a:r>
          </a:p>
          <a:p>
            <a:pPr algn="ctr"/>
            <a:r>
              <a:rPr lang="en-GB" sz="2800" baseline="30000" dirty="0">
                <a:solidFill>
                  <a:schemeClr val="bg1"/>
                </a:solidFill>
              </a:rPr>
              <a:t>1</a:t>
            </a:r>
            <a:r>
              <a:rPr lang="en-GB" sz="2800" dirty="0">
                <a:solidFill>
                  <a:schemeClr val="bg1"/>
                </a:solidFill>
              </a:rPr>
              <a:t>Division of Paediatric Rheumatology, Department of Paediatrics and Autoinflammation reference </a:t>
            </a:r>
            <a:r>
              <a:rPr lang="en-GB" sz="2800" dirty="0" err="1">
                <a:solidFill>
                  <a:schemeClr val="bg1"/>
                </a:solidFill>
              </a:rPr>
              <a:t>Center</a:t>
            </a:r>
            <a:r>
              <a:rPr lang="en-GB" sz="2800" dirty="0">
                <a:solidFill>
                  <a:schemeClr val="bg1"/>
                </a:solidFill>
              </a:rPr>
              <a:t> </a:t>
            </a:r>
            <a:r>
              <a:rPr lang="en-GB" sz="2800" dirty="0" err="1">
                <a:solidFill>
                  <a:schemeClr val="bg1"/>
                </a:solidFill>
              </a:rPr>
              <a:t>Tuebingen</a:t>
            </a:r>
            <a:r>
              <a:rPr lang="en-GB" sz="2800" dirty="0">
                <a:solidFill>
                  <a:schemeClr val="bg1"/>
                </a:solidFill>
              </a:rPr>
              <a:t> (</a:t>
            </a:r>
            <a:r>
              <a:rPr lang="en-GB" sz="2800" dirty="0" err="1">
                <a:solidFill>
                  <a:schemeClr val="bg1"/>
                </a:solidFill>
              </a:rPr>
              <a:t>arcT</a:t>
            </a:r>
            <a:r>
              <a:rPr lang="en-GB" sz="2800" dirty="0">
                <a:solidFill>
                  <a:schemeClr val="bg1"/>
                </a:solidFill>
              </a:rPr>
              <a:t>), University Hospital </a:t>
            </a:r>
            <a:r>
              <a:rPr lang="en-GB" sz="2800" dirty="0" err="1">
                <a:solidFill>
                  <a:schemeClr val="bg1"/>
                </a:solidFill>
              </a:rPr>
              <a:t>Tuebingen</a:t>
            </a:r>
            <a:r>
              <a:rPr lang="en-GB" sz="2800" dirty="0">
                <a:solidFill>
                  <a:schemeClr val="bg1"/>
                </a:solidFill>
              </a:rPr>
              <a:t>, </a:t>
            </a:r>
            <a:r>
              <a:rPr lang="en-GB" sz="2800" dirty="0" err="1">
                <a:solidFill>
                  <a:schemeClr val="bg1"/>
                </a:solidFill>
              </a:rPr>
              <a:t>Tuebingen</a:t>
            </a:r>
            <a:r>
              <a:rPr lang="en-GB" sz="2800" dirty="0">
                <a:solidFill>
                  <a:schemeClr val="bg1"/>
                </a:solidFill>
              </a:rPr>
              <a:t>, Germany</a:t>
            </a:r>
            <a:endParaRPr lang="de-DE" sz="2800" dirty="0">
              <a:solidFill>
                <a:schemeClr val="bg1"/>
              </a:solidFill>
            </a:endParaRPr>
          </a:p>
          <a:p>
            <a:pPr algn="ctr"/>
            <a:r>
              <a:rPr lang="en-GB" sz="2800" baseline="30000" dirty="0">
                <a:solidFill>
                  <a:schemeClr val="bg1"/>
                </a:solidFill>
              </a:rPr>
              <a:t>2</a:t>
            </a:r>
            <a:r>
              <a:rPr lang="en-GB" sz="2800" dirty="0">
                <a:solidFill>
                  <a:schemeClr val="bg1"/>
                </a:solidFill>
              </a:rPr>
              <a:t> Centre for Interdisciplinary Clinical Immunology, Rheumatology and Auto-inflammatory Diseases and Department of Internal Medicine II, University Hospital </a:t>
            </a:r>
            <a:r>
              <a:rPr lang="en-GB" sz="2800" dirty="0" err="1">
                <a:solidFill>
                  <a:schemeClr val="bg1"/>
                </a:solidFill>
              </a:rPr>
              <a:t>Tuebingen</a:t>
            </a:r>
            <a:r>
              <a:rPr lang="en-GB" sz="2800" dirty="0">
                <a:solidFill>
                  <a:schemeClr val="bg1"/>
                </a:solidFill>
              </a:rPr>
              <a:t>, </a:t>
            </a:r>
            <a:r>
              <a:rPr lang="en-GB" sz="2800" dirty="0" err="1">
                <a:solidFill>
                  <a:schemeClr val="bg1"/>
                </a:solidFill>
              </a:rPr>
              <a:t>Tuebingen</a:t>
            </a:r>
            <a:r>
              <a:rPr lang="en-GB" sz="2800" dirty="0">
                <a:solidFill>
                  <a:schemeClr val="bg1"/>
                </a:solidFill>
              </a:rPr>
              <a:t>, Germany</a:t>
            </a:r>
            <a:endParaRPr lang="de-DE" sz="2800" dirty="0">
              <a:solidFill>
                <a:schemeClr val="bg1"/>
              </a:solidFill>
            </a:endParaRPr>
          </a:p>
          <a:p>
            <a:pPr algn="ctr"/>
            <a:r>
              <a:rPr lang="en-GB" sz="2800" baseline="30000" dirty="0">
                <a:solidFill>
                  <a:schemeClr val="bg1"/>
                </a:solidFill>
              </a:rPr>
              <a:t>3</a:t>
            </a:r>
            <a:r>
              <a:rPr lang="en-GB" sz="2800" dirty="0">
                <a:solidFill>
                  <a:schemeClr val="bg1"/>
                </a:solidFill>
              </a:rPr>
              <a:t> Department I - General </a:t>
            </a:r>
            <a:r>
              <a:rPr lang="en-GB" sz="2800" dirty="0" err="1">
                <a:solidFill>
                  <a:schemeClr val="bg1"/>
                </a:solidFill>
              </a:rPr>
              <a:t>Pediatrics</a:t>
            </a:r>
            <a:r>
              <a:rPr lang="en-GB" sz="2800" dirty="0">
                <a:solidFill>
                  <a:schemeClr val="bg1"/>
                </a:solidFill>
              </a:rPr>
              <a:t>’, </a:t>
            </a:r>
            <a:r>
              <a:rPr lang="en-GB" sz="2800" dirty="0" err="1">
                <a:solidFill>
                  <a:schemeClr val="bg1"/>
                </a:solidFill>
              </a:rPr>
              <a:t>Hematology</a:t>
            </a:r>
            <a:r>
              <a:rPr lang="en-GB" sz="2800" dirty="0">
                <a:solidFill>
                  <a:schemeClr val="bg1"/>
                </a:solidFill>
              </a:rPr>
              <a:t>/Oncology, University Hospital </a:t>
            </a:r>
            <a:r>
              <a:rPr lang="en-GB" sz="2800" dirty="0" err="1">
                <a:solidFill>
                  <a:schemeClr val="bg1"/>
                </a:solidFill>
              </a:rPr>
              <a:t>Tuebingen</a:t>
            </a:r>
            <a:r>
              <a:rPr lang="en-GB" sz="2800" dirty="0">
                <a:solidFill>
                  <a:schemeClr val="bg1"/>
                </a:solidFill>
              </a:rPr>
              <a:t>, Children's Hospital, </a:t>
            </a:r>
            <a:r>
              <a:rPr lang="en-GB" sz="2800" dirty="0" err="1">
                <a:solidFill>
                  <a:schemeClr val="bg1"/>
                </a:solidFill>
              </a:rPr>
              <a:t>Tuebingen</a:t>
            </a:r>
            <a:r>
              <a:rPr lang="en-GB" sz="2800" dirty="0">
                <a:solidFill>
                  <a:schemeClr val="bg1"/>
                </a:solidFill>
              </a:rPr>
              <a:t>, Germany</a:t>
            </a:r>
            <a:endParaRPr lang="de-DE" sz="2800" dirty="0">
              <a:solidFill>
                <a:schemeClr val="bg1"/>
              </a:solidFill>
            </a:endParaRPr>
          </a:p>
          <a:p>
            <a:pPr algn="ctr"/>
            <a:r>
              <a:rPr lang="en-GB" sz="2800" baseline="30000" dirty="0">
                <a:solidFill>
                  <a:schemeClr val="bg1"/>
                </a:solidFill>
              </a:rPr>
              <a:t>4</a:t>
            </a:r>
            <a:r>
              <a:rPr lang="en-GB" sz="2800" dirty="0">
                <a:solidFill>
                  <a:schemeClr val="bg1"/>
                </a:solidFill>
              </a:rPr>
              <a:t> Rheumatology, Department of </a:t>
            </a:r>
            <a:r>
              <a:rPr lang="en-GB" sz="2800" dirty="0" err="1">
                <a:solidFill>
                  <a:schemeClr val="bg1"/>
                </a:solidFill>
              </a:rPr>
              <a:t>Pediatrics</a:t>
            </a:r>
            <a:r>
              <a:rPr lang="en-GB" sz="2800" dirty="0">
                <a:solidFill>
                  <a:schemeClr val="bg1"/>
                </a:solidFill>
              </a:rPr>
              <a:t>, Alberta Children's Hospital (ACH), ACH Research Institute, University of Calgary, Calgary, AB, Canada. </a:t>
            </a:r>
            <a:endParaRPr lang="de-DE" sz="2800" dirty="0">
              <a:solidFill>
                <a:schemeClr val="bg1"/>
              </a:solidFill>
            </a:endParaRPr>
          </a:p>
          <a:p>
            <a:pPr algn="ctr"/>
            <a:r>
              <a:rPr lang="en-GB" sz="2800" baseline="30000" dirty="0">
                <a:solidFill>
                  <a:schemeClr val="bg1"/>
                </a:solidFill>
              </a:rPr>
              <a:t>5</a:t>
            </a:r>
            <a:r>
              <a:rPr lang="en-GB" sz="2800" dirty="0">
                <a:solidFill>
                  <a:schemeClr val="bg1"/>
                </a:solidFill>
              </a:rPr>
              <a:t> </a:t>
            </a:r>
            <a:r>
              <a:rPr lang="en-GB" sz="2800" dirty="0" err="1">
                <a:solidFill>
                  <a:schemeClr val="bg1"/>
                </a:solidFill>
              </a:rPr>
              <a:t>Childrens</a:t>
            </a:r>
            <a:r>
              <a:rPr lang="en-GB" sz="2800" dirty="0">
                <a:solidFill>
                  <a:schemeClr val="bg1"/>
                </a:solidFill>
              </a:rPr>
              <a:t> Health Ireland, Dublin, Ireland</a:t>
            </a:r>
            <a:endParaRPr lang="de-DE" sz="2800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 </a:t>
            </a:r>
            <a:endParaRPr lang="de-DE" dirty="0">
              <a:solidFill>
                <a:schemeClr val="bg1"/>
              </a:solidFill>
            </a:endParaRPr>
          </a:p>
          <a:p>
            <a:endParaRPr lang="de-DE" dirty="0"/>
          </a:p>
        </p:txBody>
      </p:sp>
      <p:pic>
        <p:nvPicPr>
          <p:cNvPr id="2364" name="Picture 316" descr="UKT-Logo_RGB_c1_l2-Flach-gros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2023" y="454689"/>
            <a:ext cx="9386853" cy="25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" name="Text Box 317">
            <a:extLst>
              <a:ext uri="{FF2B5EF4-FFF2-40B4-BE49-F238E27FC236}">
                <a16:creationId xmlns:a16="http://schemas.microsoft.com/office/drawing/2014/main" id="{BA542A87-330E-4A50-9EC6-EB1D4E90A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5515" y="8308815"/>
            <a:ext cx="3387901" cy="658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8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82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82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82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8200">
                <a:solidFill>
                  <a:schemeClr val="tx1"/>
                </a:solidFill>
                <a:latin typeface="Calibri" pitchFamily="34" charset="0"/>
              </a:defRPr>
            </a:lvl5pPr>
            <a:lvl6pPr marL="8809038" indent="-6523038" fontAlgn="base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itchFamily="34" charset="0"/>
              </a:defRPr>
            </a:lvl6pPr>
            <a:lvl7pPr marL="9266238" indent="-6523038" fontAlgn="base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itchFamily="34" charset="0"/>
              </a:defRPr>
            </a:lvl7pPr>
            <a:lvl8pPr marL="9723438" indent="-6523038" fontAlgn="base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itchFamily="34" charset="0"/>
              </a:defRPr>
            </a:lvl8pPr>
            <a:lvl9pPr marL="10180638" indent="-6523038" fontAlgn="base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14000"/>
              </a:lnSpc>
              <a:spcAft>
                <a:spcPts val="1214"/>
              </a:spcAft>
            </a:pPr>
            <a:r>
              <a:rPr lang="de-DE" sz="3522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Introduction</a:t>
            </a:r>
            <a:r>
              <a:rPr lang="de-DE" sz="3522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:</a:t>
            </a:r>
          </a:p>
        </p:txBody>
      </p: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F85DB258-5BF1-4DED-93EC-374BE2328B53}"/>
              </a:ext>
            </a:extLst>
          </p:cNvPr>
          <p:cNvGrpSpPr/>
          <p:nvPr/>
        </p:nvGrpSpPr>
        <p:grpSpPr>
          <a:xfrm>
            <a:off x="259132" y="8305679"/>
            <a:ext cx="14857300" cy="4776782"/>
            <a:chOff x="259132" y="8305679"/>
            <a:chExt cx="14857300" cy="4776782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61999706-B3C7-4DA2-92CA-51C76A433D2C}"/>
                </a:ext>
              </a:extLst>
            </p:cNvPr>
            <p:cNvSpPr/>
            <p:nvPr/>
          </p:nvSpPr>
          <p:spPr>
            <a:xfrm>
              <a:off x="259132" y="9277553"/>
              <a:ext cx="14857300" cy="312288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sz="800" dirty="0"/>
                <a:t>Despite advances in therapy, some autoimmune diseases remain refractory. AHSCT has been used as an alternative treatment for over two decades, but long-term data in children are limited. This study examines the long-term efficacy and safety of AHSCT in this population.</a:t>
              </a:r>
              <a:endParaRPr lang="de-DE" sz="3200" dirty="0">
                <a:solidFill>
                  <a:schemeClr val="tx1"/>
                </a:solidFill>
              </a:endParaRPr>
            </a:p>
          </p:txBody>
        </p:sp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9352770A-F2A5-4E03-977D-13160D8FFF01}"/>
                </a:ext>
              </a:extLst>
            </p:cNvPr>
            <p:cNvSpPr/>
            <p:nvPr/>
          </p:nvSpPr>
          <p:spPr>
            <a:xfrm>
              <a:off x="3528789" y="8305679"/>
              <a:ext cx="8400945" cy="965284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0"/>
                <a:t>INTRODUCTION</a:t>
              </a:r>
            </a:p>
          </p:txBody>
        </p:sp>
        <p:sp>
          <p:nvSpPr>
            <p:cNvPr id="16" name="Gleichschenkliges Dreieck 15">
              <a:extLst>
                <a:ext uri="{FF2B5EF4-FFF2-40B4-BE49-F238E27FC236}">
                  <a16:creationId xmlns:a16="http://schemas.microsoft.com/office/drawing/2014/main" id="{6FDF0E04-62DC-4A7B-B09A-C1BC2F19916C}"/>
                </a:ext>
              </a:extLst>
            </p:cNvPr>
            <p:cNvSpPr/>
            <p:nvPr/>
          </p:nvSpPr>
          <p:spPr>
            <a:xfrm rot="10800000">
              <a:off x="6857972" y="12439441"/>
              <a:ext cx="2050398" cy="64302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D4302AF9-51E9-49D2-819D-A15F57721FDC}"/>
              </a:ext>
            </a:extLst>
          </p:cNvPr>
          <p:cNvGrpSpPr/>
          <p:nvPr/>
        </p:nvGrpSpPr>
        <p:grpSpPr>
          <a:xfrm>
            <a:off x="354646" y="13100755"/>
            <a:ext cx="15214981" cy="3445015"/>
            <a:chOff x="290025" y="13514294"/>
            <a:chExt cx="14757979" cy="3310875"/>
          </a:xfrm>
        </p:grpSpPr>
        <p:sp>
          <p:nvSpPr>
            <p:cNvPr id="17" name="Rechteck: abgerundete Ecken 16">
              <a:extLst>
                <a:ext uri="{FF2B5EF4-FFF2-40B4-BE49-F238E27FC236}">
                  <a16:creationId xmlns:a16="http://schemas.microsoft.com/office/drawing/2014/main" id="{EAA150F8-191B-46E4-A175-A8A40868217D}"/>
                </a:ext>
              </a:extLst>
            </p:cNvPr>
            <p:cNvSpPr/>
            <p:nvPr/>
          </p:nvSpPr>
          <p:spPr>
            <a:xfrm>
              <a:off x="290025" y="14528108"/>
              <a:ext cx="14757979" cy="162229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sz="3200" dirty="0">
                  <a:solidFill>
                    <a:schemeClr val="tx1"/>
                  </a:solidFill>
                </a:rPr>
                <a:t>To evaluate the long-term effectiveness and safety AHSCT for severe, refractory autoimmune disease in paediatric patients.</a:t>
              </a:r>
            </a:p>
          </p:txBody>
        </p:sp>
        <p:sp>
          <p:nvSpPr>
            <p:cNvPr id="29" name="Rechteck: abgerundete Ecken 28">
              <a:extLst>
                <a:ext uri="{FF2B5EF4-FFF2-40B4-BE49-F238E27FC236}">
                  <a16:creationId xmlns:a16="http://schemas.microsoft.com/office/drawing/2014/main" id="{5B9C3F64-F2A5-4A38-8829-32467F779219}"/>
                </a:ext>
              </a:extLst>
            </p:cNvPr>
            <p:cNvSpPr/>
            <p:nvPr/>
          </p:nvSpPr>
          <p:spPr>
            <a:xfrm>
              <a:off x="3303289" y="13514294"/>
              <a:ext cx="8400945" cy="965284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0"/>
                <a:t>OBJECTIVES</a:t>
              </a:r>
            </a:p>
          </p:txBody>
        </p:sp>
        <p:sp>
          <p:nvSpPr>
            <p:cNvPr id="33" name="Gleichschenkliges Dreieck 32">
              <a:extLst>
                <a:ext uri="{FF2B5EF4-FFF2-40B4-BE49-F238E27FC236}">
                  <a16:creationId xmlns:a16="http://schemas.microsoft.com/office/drawing/2014/main" id="{336936DB-F34D-483A-A2EF-DF83C23E6EE1}"/>
                </a:ext>
              </a:extLst>
            </p:cNvPr>
            <p:cNvSpPr/>
            <p:nvPr/>
          </p:nvSpPr>
          <p:spPr>
            <a:xfrm rot="10800000">
              <a:off x="6535351" y="16182149"/>
              <a:ext cx="2050398" cy="64302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E6DC6CE4-BD96-4E8B-9884-85F847356FC8}"/>
              </a:ext>
            </a:extLst>
          </p:cNvPr>
          <p:cNvGrpSpPr/>
          <p:nvPr/>
        </p:nvGrpSpPr>
        <p:grpSpPr>
          <a:xfrm>
            <a:off x="259132" y="16578804"/>
            <a:ext cx="15173922" cy="4709820"/>
            <a:chOff x="320919" y="13593855"/>
            <a:chExt cx="14795513" cy="4351195"/>
          </a:xfrm>
        </p:grpSpPr>
        <p:sp>
          <p:nvSpPr>
            <p:cNvPr id="37" name="Rechteck: abgerundete Ecken 36">
              <a:extLst>
                <a:ext uri="{FF2B5EF4-FFF2-40B4-BE49-F238E27FC236}">
                  <a16:creationId xmlns:a16="http://schemas.microsoft.com/office/drawing/2014/main" id="{02A73FEF-7246-43A6-A404-9E7ED47BF48D}"/>
                </a:ext>
              </a:extLst>
            </p:cNvPr>
            <p:cNvSpPr/>
            <p:nvPr/>
          </p:nvSpPr>
          <p:spPr>
            <a:xfrm>
              <a:off x="320919" y="14559139"/>
              <a:ext cx="14795513" cy="274361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sz="3200">
                  <a:solidFill>
                    <a:schemeClr val="tx1"/>
                  </a:solidFill>
                </a:rPr>
                <a:t>A single-center study of consecutive children and adolescents with refractory autoimmune diseases undergoing AHSCT was performed. Demographics, clinical, laboratory features, pre-AHSCT medications, disease-specific treat´ment responses, disease activity at the last follow-up and AHSCT safety.</a:t>
              </a:r>
            </a:p>
          </p:txBody>
        </p:sp>
        <p:sp>
          <p:nvSpPr>
            <p:cNvPr id="38" name="Rechteck: abgerundete Ecken 37">
              <a:extLst>
                <a:ext uri="{FF2B5EF4-FFF2-40B4-BE49-F238E27FC236}">
                  <a16:creationId xmlns:a16="http://schemas.microsoft.com/office/drawing/2014/main" id="{BEC59BCB-B48E-4187-B536-57A49772B319}"/>
                </a:ext>
              </a:extLst>
            </p:cNvPr>
            <p:cNvSpPr/>
            <p:nvPr/>
          </p:nvSpPr>
          <p:spPr>
            <a:xfrm>
              <a:off x="3487309" y="13593855"/>
              <a:ext cx="8400945" cy="965284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0"/>
                <a:t>METHODS</a:t>
              </a:r>
            </a:p>
          </p:txBody>
        </p:sp>
        <p:sp>
          <p:nvSpPr>
            <p:cNvPr id="39" name="Gleichschenkliges Dreieck 38">
              <a:extLst>
                <a:ext uri="{FF2B5EF4-FFF2-40B4-BE49-F238E27FC236}">
                  <a16:creationId xmlns:a16="http://schemas.microsoft.com/office/drawing/2014/main" id="{038706E8-4805-4626-AC4D-B04455B51E85}"/>
                </a:ext>
              </a:extLst>
            </p:cNvPr>
            <p:cNvSpPr/>
            <p:nvPr/>
          </p:nvSpPr>
          <p:spPr>
            <a:xfrm rot="10800000">
              <a:off x="6704063" y="17302030"/>
              <a:ext cx="2050398" cy="64302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048" name="Gruppieren 2047">
            <a:extLst>
              <a:ext uri="{FF2B5EF4-FFF2-40B4-BE49-F238E27FC236}">
                <a16:creationId xmlns:a16="http://schemas.microsoft.com/office/drawing/2014/main" id="{2BF6913C-FF86-46FF-ACB7-DC19BB3D3791}"/>
              </a:ext>
            </a:extLst>
          </p:cNvPr>
          <p:cNvGrpSpPr/>
          <p:nvPr/>
        </p:nvGrpSpPr>
        <p:grpSpPr>
          <a:xfrm>
            <a:off x="477292" y="21320613"/>
            <a:ext cx="15173922" cy="16834003"/>
            <a:chOff x="259132" y="21035755"/>
            <a:chExt cx="14878474" cy="14910561"/>
          </a:xfrm>
        </p:grpSpPr>
        <p:sp>
          <p:nvSpPr>
            <p:cNvPr id="22" name="Rechteck: abgerundete Ecken 21">
              <a:extLst>
                <a:ext uri="{FF2B5EF4-FFF2-40B4-BE49-F238E27FC236}">
                  <a16:creationId xmlns:a16="http://schemas.microsoft.com/office/drawing/2014/main" id="{822108CC-ECF6-4536-AF5A-4158F5680097}"/>
                </a:ext>
              </a:extLst>
            </p:cNvPr>
            <p:cNvSpPr/>
            <p:nvPr/>
          </p:nvSpPr>
          <p:spPr>
            <a:xfrm>
              <a:off x="259132" y="22001040"/>
              <a:ext cx="14878474" cy="1330225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de-DE" sz="3200" b="1">
                  <a:solidFill>
                    <a:schemeClr val="tx1"/>
                  </a:solidFill>
                </a:rPr>
                <a:t>Demographics</a:t>
              </a:r>
              <a:r>
                <a:rPr lang="de-DE" sz="3200">
                  <a:solidFill>
                    <a:schemeClr val="tx1"/>
                  </a:solidFill>
                </a:rPr>
                <a:t> </a:t>
              </a:r>
            </a:p>
            <a:p>
              <a:pPr marL="571500" indent="-571500" algn="just">
                <a:buFont typeface="Arial" panose="020B0604020202020204" pitchFamily="34" charset="0"/>
                <a:buChar char="•"/>
              </a:pPr>
              <a:r>
                <a:rPr lang="en-GB" sz="3200">
                  <a:solidFill>
                    <a:schemeClr val="tx1"/>
                  </a:solidFill>
                </a:rPr>
                <a:t>The study included seven patients: two systemic sclerosis, one pansclerotic morphea, one eosinophilic fasciitis, one JDM and two sJIA patients; four females, three males </a:t>
              </a:r>
            </a:p>
            <a:p>
              <a:pPr marL="571500" indent="-571500" algn="just">
                <a:buFont typeface="Arial" panose="020B0604020202020204" pitchFamily="34" charset="0"/>
                <a:buChar char="•"/>
              </a:pPr>
              <a:r>
                <a:rPr lang="en-GB" sz="3200">
                  <a:solidFill>
                    <a:schemeClr val="tx1"/>
                  </a:solidFill>
                </a:rPr>
                <a:t>Median age at AHSCT of 10 years (7-19), median follow-up post-AHSCT of 17 years. </a:t>
              </a:r>
            </a:p>
            <a:p>
              <a:pPr algn="just"/>
              <a:endParaRPr lang="en-GB" sz="3200">
                <a:solidFill>
                  <a:schemeClr val="tx1"/>
                </a:solidFill>
              </a:endParaRPr>
            </a:p>
            <a:p>
              <a:pPr algn="just"/>
              <a:r>
                <a:rPr lang="de-DE" sz="3200" b="1">
                  <a:solidFill>
                    <a:schemeClr val="tx1"/>
                  </a:solidFill>
                </a:rPr>
                <a:t>Effectiveness </a:t>
              </a:r>
              <a:endParaRPr lang="en-GB" sz="3200" b="1">
                <a:solidFill>
                  <a:schemeClr val="tx1"/>
                </a:solidFill>
              </a:endParaRPr>
            </a:p>
            <a:p>
              <a:pPr marL="571500" indent="-571500" algn="just">
                <a:buFont typeface="Arial" panose="020B0604020202020204" pitchFamily="34" charset="0"/>
                <a:buChar char="•"/>
              </a:pPr>
              <a:r>
                <a:rPr lang="en-GB" sz="3200">
                  <a:solidFill>
                    <a:schemeClr val="tx1"/>
                  </a:solidFill>
                </a:rPr>
                <a:t>Median progression free survival and overall survival was 4.2 years (95% CI: 0.98-8.3) and 17 years (95% CI: 11.8-22.1), respectively. </a:t>
              </a:r>
            </a:p>
            <a:p>
              <a:pPr marL="571500" indent="-571500" algn="just">
                <a:buFont typeface="Arial" panose="020B0604020202020204" pitchFamily="34" charset="0"/>
                <a:buChar char="•"/>
              </a:pPr>
              <a:r>
                <a:rPr lang="en-GB" sz="3200">
                  <a:solidFill>
                    <a:schemeClr val="tx1"/>
                  </a:solidFill>
                </a:rPr>
                <a:t>Progression free survival rates at 1 and 2 years post-AHSCT were 100% and 77%, respectively. </a:t>
              </a:r>
            </a:p>
            <a:p>
              <a:pPr marL="571500" indent="-571500" algn="just">
                <a:buFont typeface="Arial" panose="020B0604020202020204" pitchFamily="34" charset="0"/>
                <a:buChar char="•"/>
              </a:pPr>
              <a:r>
                <a:rPr lang="en-GB" sz="3200">
                  <a:solidFill>
                    <a:schemeClr val="tx1"/>
                  </a:solidFill>
                </a:rPr>
                <a:t>All children survived. All patients are in clinical remission, only four require ongoing immunotherapy. </a:t>
              </a:r>
            </a:p>
            <a:p>
              <a:pPr algn="just"/>
              <a:endParaRPr lang="en-GB" sz="3200">
                <a:solidFill>
                  <a:schemeClr val="tx1"/>
                </a:solidFill>
              </a:endParaRPr>
            </a:p>
            <a:p>
              <a:pPr algn="just"/>
              <a:r>
                <a:rPr lang="en-GB" sz="3200" b="1">
                  <a:solidFill>
                    <a:schemeClr val="tx1"/>
                  </a:solidFill>
                </a:rPr>
                <a:t>Safety: </a:t>
              </a:r>
            </a:p>
            <a:p>
              <a:pPr marL="571500" indent="-571500" algn="just">
                <a:buFont typeface="Arial" panose="020B0604020202020204" pitchFamily="34" charset="0"/>
                <a:buChar char="•"/>
              </a:pPr>
              <a:r>
                <a:rPr lang="en-GB" sz="3200">
                  <a:solidFill>
                    <a:schemeClr val="tx1"/>
                  </a:solidFill>
                </a:rPr>
                <a:t>Three experienced infections, including HHV6, Candida and Ralstonia sepsis; </a:t>
              </a:r>
            </a:p>
            <a:p>
              <a:pPr marL="571500" indent="-571500" algn="just">
                <a:buFont typeface="Arial" panose="020B0604020202020204" pitchFamily="34" charset="0"/>
                <a:buChar char="•"/>
              </a:pPr>
              <a:r>
                <a:rPr lang="en-GB" sz="3200">
                  <a:solidFill>
                    <a:schemeClr val="tx1"/>
                  </a:solidFill>
                </a:rPr>
                <a:t>one developed a systemic inflammatory response syndrome (SIRS); </a:t>
              </a:r>
            </a:p>
            <a:p>
              <a:pPr marL="571500" indent="-571500" algn="just">
                <a:buFont typeface="Arial" panose="020B0604020202020204" pitchFamily="34" charset="0"/>
                <a:buChar char="•"/>
              </a:pPr>
              <a:r>
                <a:rPr lang="en-GB" sz="3200">
                  <a:solidFill>
                    <a:schemeClr val="tx1"/>
                  </a:solidFill>
                </a:rPr>
                <a:t>two new onset secondary autoimmune diseases including </a:t>
              </a:r>
              <a:r>
                <a:rPr lang="en-US" sz="3200">
                  <a:solidFill>
                    <a:schemeClr val="tx1"/>
                  </a:solidFill>
                </a:rPr>
                <a:t>autoimmune hemolytic anemia, Graves' Disease</a:t>
              </a:r>
              <a:r>
                <a:rPr lang="en-GB" sz="3200">
                  <a:solidFill>
                    <a:schemeClr val="tx1"/>
                  </a:solidFill>
                </a:rPr>
                <a:t> and </a:t>
              </a:r>
            </a:p>
            <a:p>
              <a:pPr marL="571500" indent="-571500" algn="just">
                <a:buFont typeface="Arial" panose="020B0604020202020204" pitchFamily="34" charset="0"/>
                <a:buChar char="•"/>
              </a:pPr>
              <a:r>
                <a:rPr lang="en-GB" sz="3200">
                  <a:solidFill>
                    <a:schemeClr val="tx1"/>
                  </a:solidFill>
                </a:rPr>
                <a:t>one was found to have a breast fibroadenoma. </a:t>
              </a:r>
            </a:p>
            <a:p>
              <a:pPr marL="571500" indent="-571500" algn="just">
                <a:buFont typeface="Arial" panose="020B0604020202020204" pitchFamily="34" charset="0"/>
                <a:buChar char="•"/>
              </a:pPr>
              <a:r>
                <a:rPr lang="en-GB" sz="3200">
                  <a:solidFill>
                    <a:schemeClr val="tx1"/>
                  </a:solidFill>
                </a:rPr>
                <a:t>one cyclophosphamide-associated transient renal failure and pericardial effusion, one patient with amenorrhea/infertility. </a:t>
              </a:r>
              <a:endParaRPr lang="de-DE" sz="3200">
                <a:solidFill>
                  <a:schemeClr val="tx1"/>
                </a:solidFill>
              </a:endParaRPr>
            </a:p>
            <a:p>
              <a:pPr marL="457200" indent="-457200" algn="just">
                <a:buFont typeface="Arial" panose="020B0604020202020204" pitchFamily="34" charset="0"/>
                <a:buChar char="•"/>
              </a:pPr>
              <a:endParaRPr lang="en-US" sz="3200">
                <a:solidFill>
                  <a:schemeClr val="tx1"/>
                </a:solidFill>
              </a:endParaRPr>
            </a:p>
          </p:txBody>
        </p:sp>
        <p:sp>
          <p:nvSpPr>
            <p:cNvPr id="31" name="Rechteck: abgerundete Ecken 30">
              <a:extLst>
                <a:ext uri="{FF2B5EF4-FFF2-40B4-BE49-F238E27FC236}">
                  <a16:creationId xmlns:a16="http://schemas.microsoft.com/office/drawing/2014/main" id="{4D4461B2-1051-4B68-B166-71D265EBBDC5}"/>
                </a:ext>
              </a:extLst>
            </p:cNvPr>
            <p:cNvSpPr/>
            <p:nvPr/>
          </p:nvSpPr>
          <p:spPr>
            <a:xfrm>
              <a:off x="3384693" y="21035755"/>
              <a:ext cx="8400945" cy="965284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0"/>
                <a:t>RESULTS</a:t>
              </a:r>
            </a:p>
          </p:txBody>
        </p:sp>
        <p:sp>
          <p:nvSpPr>
            <p:cNvPr id="40" name="Gleichschenkliges Dreieck 39">
              <a:extLst>
                <a:ext uri="{FF2B5EF4-FFF2-40B4-BE49-F238E27FC236}">
                  <a16:creationId xmlns:a16="http://schemas.microsoft.com/office/drawing/2014/main" id="{8E200C0F-CDF1-4D41-A4FA-E9C23345500A}"/>
                </a:ext>
              </a:extLst>
            </p:cNvPr>
            <p:cNvSpPr/>
            <p:nvPr/>
          </p:nvSpPr>
          <p:spPr>
            <a:xfrm rot="10800000">
              <a:off x="6704063" y="35303296"/>
              <a:ext cx="2050398" cy="64302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049" name="Gruppieren 2048">
            <a:extLst>
              <a:ext uri="{FF2B5EF4-FFF2-40B4-BE49-F238E27FC236}">
                <a16:creationId xmlns:a16="http://schemas.microsoft.com/office/drawing/2014/main" id="{AFDECEED-A992-4057-A872-7D52EA2A066A}"/>
              </a:ext>
            </a:extLst>
          </p:cNvPr>
          <p:cNvGrpSpPr/>
          <p:nvPr/>
        </p:nvGrpSpPr>
        <p:grpSpPr>
          <a:xfrm>
            <a:off x="717010" y="38154618"/>
            <a:ext cx="28587106" cy="2774166"/>
            <a:chOff x="359616" y="36416405"/>
            <a:chExt cx="15270495" cy="4569564"/>
          </a:xfrm>
        </p:grpSpPr>
        <p:sp>
          <p:nvSpPr>
            <p:cNvPr id="26" name="Rechteck: abgerundete Ecken 25">
              <a:extLst>
                <a:ext uri="{FF2B5EF4-FFF2-40B4-BE49-F238E27FC236}">
                  <a16:creationId xmlns:a16="http://schemas.microsoft.com/office/drawing/2014/main" id="{3BF2CE23-3145-49B0-84A3-3510A8F42007}"/>
                </a:ext>
              </a:extLst>
            </p:cNvPr>
            <p:cNvSpPr/>
            <p:nvPr/>
          </p:nvSpPr>
          <p:spPr>
            <a:xfrm>
              <a:off x="359616" y="37571248"/>
              <a:ext cx="15270495" cy="3414721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sz="3200">
                <a:solidFill>
                  <a:schemeClr val="tx1"/>
                </a:solidFill>
              </a:endParaRPr>
            </a:p>
            <a:p>
              <a:endParaRPr lang="en-GB" sz="3200">
                <a:solidFill>
                  <a:schemeClr val="tx1"/>
                </a:solidFill>
              </a:endParaRPr>
            </a:p>
            <a:p>
              <a:endParaRPr lang="en-GB" sz="3200">
                <a:solidFill>
                  <a:schemeClr val="tx1"/>
                </a:solidFill>
              </a:endParaRPr>
            </a:p>
            <a:p>
              <a:endParaRPr lang="en-GB" sz="3200">
                <a:solidFill>
                  <a:schemeClr val="tx1"/>
                </a:solidFill>
              </a:endParaRPr>
            </a:p>
            <a:p>
              <a:r>
                <a:rPr lang="en-GB" sz="3200">
                  <a:solidFill>
                    <a:schemeClr val="tx1"/>
                  </a:solidFill>
                </a:rPr>
                <a:t>AHSCT was an effective and safe approach for children and adolescents with treatment-refractory autoimmune diseases. The indication and timing of transplantation requires a careful consideration and a multidisciplinary approach.</a:t>
              </a:r>
              <a:endParaRPr lang="de-DE" sz="3200">
                <a:solidFill>
                  <a:schemeClr val="tx1"/>
                </a:solidFill>
              </a:endParaRPr>
            </a:p>
            <a:p>
              <a:r>
                <a:rPr lang="en-GB" sz="3200">
                  <a:solidFill>
                    <a:schemeClr val="tx1"/>
                  </a:solidFill>
                </a:rPr>
                <a:t> </a:t>
              </a:r>
              <a:endParaRPr lang="de-DE" sz="3200">
                <a:solidFill>
                  <a:schemeClr val="tx1"/>
                </a:solidFill>
              </a:endParaRPr>
            </a:p>
            <a:p>
              <a:r>
                <a:rPr lang="en-GB" sz="3200" b="1">
                  <a:solidFill>
                    <a:schemeClr val="tx1"/>
                  </a:solidFill>
                </a:rPr>
                <a:t> </a:t>
              </a:r>
              <a:endParaRPr lang="de-DE" sz="3200">
                <a:solidFill>
                  <a:schemeClr val="tx1"/>
                </a:solidFill>
              </a:endParaRPr>
            </a:p>
            <a:p>
              <a:br>
                <a:rPr lang="en-GB" sz="3200" b="1">
                  <a:solidFill>
                    <a:schemeClr val="tx1"/>
                  </a:solidFill>
                </a:rPr>
              </a:br>
              <a:endParaRPr lang="de-DE" sz="3200">
                <a:solidFill>
                  <a:schemeClr val="tx1"/>
                </a:solidFill>
              </a:endParaRPr>
            </a:p>
          </p:txBody>
        </p:sp>
        <p:sp>
          <p:nvSpPr>
            <p:cNvPr id="42" name="Rechteck: abgerundete Ecken 41">
              <a:extLst>
                <a:ext uri="{FF2B5EF4-FFF2-40B4-BE49-F238E27FC236}">
                  <a16:creationId xmlns:a16="http://schemas.microsoft.com/office/drawing/2014/main" id="{E70B4198-129E-4BF9-BE97-0C1576F4EDBC}"/>
                </a:ext>
              </a:extLst>
            </p:cNvPr>
            <p:cNvSpPr/>
            <p:nvPr/>
          </p:nvSpPr>
          <p:spPr>
            <a:xfrm>
              <a:off x="1600393" y="36416405"/>
              <a:ext cx="5648501" cy="1154845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6000"/>
                <a:t>CONCLUSION</a:t>
              </a:r>
            </a:p>
          </p:txBody>
        </p:sp>
      </p:grpSp>
      <p:sp>
        <p:nvSpPr>
          <p:cNvPr id="2069" name="Rechteck 2068">
            <a:extLst>
              <a:ext uri="{FF2B5EF4-FFF2-40B4-BE49-F238E27FC236}">
                <a16:creationId xmlns:a16="http://schemas.microsoft.com/office/drawing/2014/main" id="{EE2A1C52-F129-4738-B116-8C3238647FAE}"/>
              </a:ext>
            </a:extLst>
          </p:cNvPr>
          <p:cNvSpPr/>
          <p:nvPr/>
        </p:nvSpPr>
        <p:spPr>
          <a:xfrm>
            <a:off x="770175" y="41177920"/>
            <a:ext cx="15113527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1.Scherlinger, M., et al., </a:t>
            </a:r>
            <a:r>
              <a:rPr lang="en-US" sz="1400" i="1"/>
              <a:t>Worldwide trends in all-cause mortality of auto-immune systemic diseases between 2001 and 2014.</a:t>
            </a:r>
            <a:r>
              <a:rPr lang="en-US" sz="1400"/>
              <a:t> Autoimmun Rev, 2020. </a:t>
            </a:r>
            <a:r>
              <a:rPr lang="en-US" sz="1400" b="1"/>
              <a:t>19</a:t>
            </a:r>
            <a:r>
              <a:rPr lang="en-US" sz="1400"/>
              <a:t>(6): p. 102531.</a:t>
            </a:r>
            <a:endParaRPr lang="de-DE" sz="1400"/>
          </a:p>
          <a:p>
            <a:r>
              <a:rPr lang="en-US" sz="1400"/>
              <a:t>2.Snowden, J.A., et al., </a:t>
            </a:r>
            <a:r>
              <a:rPr lang="en-US" sz="1400" i="1"/>
              <a:t>Evolution, trends, outcomes, and economics of hematopoietic stem cell transplantation in severe autoimmune diseases.</a:t>
            </a:r>
            <a:r>
              <a:rPr lang="en-US" sz="1400"/>
              <a:t> Blood Adv, 2017. </a:t>
            </a:r>
            <a:r>
              <a:rPr lang="en-US" sz="1400" b="1"/>
              <a:t>1</a:t>
            </a:r>
            <a:r>
              <a:rPr lang="en-US" sz="1400"/>
              <a:t>(27): p. 2742-2755.</a:t>
            </a:r>
            <a:endParaRPr lang="de-DE" sz="1400"/>
          </a:p>
          <a:p>
            <a:r>
              <a:rPr lang="en-US" sz="1400"/>
              <a:t>3.Alexander, T., et al., </a:t>
            </a:r>
            <a:r>
              <a:rPr lang="en-US" sz="1400" i="1"/>
              <a:t>[Autologous hematopoietic stem cell transplantation for autoimmune diseases : Current indications and mode of action, a review on behalf of the EBMT Autoimmune Diseases Working Party (ADWP)].</a:t>
            </a:r>
            <a:r>
              <a:rPr lang="en-US" sz="1400"/>
              <a:t> Z Rheumatol, 2020. </a:t>
            </a:r>
            <a:r>
              <a:rPr lang="en-US" sz="1400" b="1"/>
              <a:t>79</a:t>
            </a:r>
            <a:r>
              <a:rPr lang="en-US" sz="1400"/>
              <a:t>(5): p. 419-428.</a:t>
            </a:r>
            <a:endParaRPr lang="de-DE" sz="1400"/>
          </a:p>
          <a:p>
            <a:endParaRPr lang="de-DE" sz="1800"/>
          </a:p>
        </p:txBody>
      </p:sp>
      <p:pic>
        <p:nvPicPr>
          <p:cNvPr id="48" name="Picture 1">
            <a:extLst>
              <a:ext uri="{FF2B5EF4-FFF2-40B4-BE49-F238E27FC236}">
                <a16:creationId xmlns:a16="http://schemas.microsoft.com/office/drawing/2014/main" id="{9223C599-0609-41CE-AD2D-ED558C1F9699}"/>
              </a:ext>
            </a:extLst>
          </p:cNvPr>
          <p:cNvPicPr/>
          <p:nvPr/>
        </p:nvPicPr>
        <p:blipFill rotWithShape="1">
          <a:blip r:embed="rId5"/>
          <a:srcRect l="16379" t="23417" r="37634" b="29854"/>
          <a:stretch/>
        </p:blipFill>
        <p:spPr bwMode="auto">
          <a:xfrm>
            <a:off x="15883702" y="9079547"/>
            <a:ext cx="13451744" cy="106661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9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609C70DE-7E0E-4226-9BB7-86DBE7E2B0E5}"/>
              </a:ext>
            </a:extLst>
          </p:cNvPr>
          <p:cNvPicPr/>
          <p:nvPr/>
        </p:nvPicPr>
        <p:blipFill rotWithShape="1">
          <a:blip r:embed="rId6"/>
          <a:srcRect l="20356" t="29115" r="45393" b="19262"/>
          <a:stretch/>
        </p:blipFill>
        <p:spPr bwMode="auto">
          <a:xfrm>
            <a:off x="15883702" y="21969247"/>
            <a:ext cx="13674501" cy="162866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BF30BF9D-661F-465B-A5CB-BAF0817BE9EB}"/>
              </a:ext>
            </a:extLst>
          </p:cNvPr>
          <p:cNvSpPr txBox="1"/>
          <p:nvPr/>
        </p:nvSpPr>
        <p:spPr>
          <a:xfrm>
            <a:off x="16596350" y="20357511"/>
            <a:ext cx="12249204" cy="2522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Figure 1. Kaplan-Meier analysis illustrating the progression-free survival (PFS) of children and adolescents undergoing AHSCT for treatment-refractory autoimmune diseases.</a:t>
            </a:r>
            <a:endParaRPr lang="de-DE" sz="2400"/>
          </a:p>
          <a:p>
            <a:r>
              <a:rPr lang="en-GB" sz="2800"/>
              <a:t> </a:t>
            </a:r>
            <a:endParaRPr lang="de-DE" sz="2800"/>
          </a:p>
          <a:p>
            <a:endParaRPr lang="de-DE"/>
          </a:p>
        </p:txBody>
      </p:sp>
      <p:sp>
        <p:nvSpPr>
          <p:cNvPr id="51" name="Textfeld 2">
            <a:extLst>
              <a:ext uri="{FF2B5EF4-FFF2-40B4-BE49-F238E27FC236}">
                <a16:creationId xmlns:a16="http://schemas.microsoft.com/office/drawing/2014/main" id="{C6EBDFAE-EB94-42F4-8F46-AFF17A12E3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28536" y="19303273"/>
            <a:ext cx="5275580" cy="78898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i="1" kern="10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 post-AHSCT in years</a:t>
            </a:r>
            <a:endParaRPr lang="de-DE" sz="2400" kern="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200" i="1" kern="1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200" kern="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B0A196F-7D8C-4F72-AA64-F82808E5BB0A}"/>
              </a:ext>
            </a:extLst>
          </p:cNvPr>
          <p:cNvSpPr txBox="1"/>
          <p:nvPr/>
        </p:nvSpPr>
        <p:spPr>
          <a:xfrm>
            <a:off x="16512019" y="37210184"/>
            <a:ext cx="13014382" cy="2091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Figure 2. Disease-specific treatment responses of paediatric patients with refractory autoimmune diseases treated with AHSCT </a:t>
            </a:r>
            <a:endParaRPr lang="de-DE" sz="2400"/>
          </a:p>
          <a:p>
            <a:endParaRPr lang="de-D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571279-8277-87A2-E39D-1852D9F5D01F}"/>
              </a:ext>
            </a:extLst>
          </p:cNvPr>
          <p:cNvSpPr txBox="1"/>
          <p:nvPr/>
        </p:nvSpPr>
        <p:spPr>
          <a:xfrm>
            <a:off x="477292" y="9592569"/>
            <a:ext cx="144442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dirty="0"/>
              <a:t>Despite advances in therapy, some autoimmune diseases remain refractory. AHSCT has been used as an alternative treatment for over two decades, but long-term data in children are limited. </a:t>
            </a:r>
            <a:endParaRPr lang="de-DE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667</Words>
  <Application>Microsoft Macintosh PowerPoint</Application>
  <PresentationFormat>Custom</PresentationFormat>
  <Paragraphs>52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 Presentation</vt:lpstr>
    </vt:vector>
  </TitlesOfParts>
  <Company>UKT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Stephan Giersberg</dc:creator>
  <cp:lastModifiedBy>Ozlem Satirer</cp:lastModifiedBy>
  <cp:revision>118</cp:revision>
  <cp:lastPrinted>2022-08-01T15:18:10Z</cp:lastPrinted>
  <dcterms:created xsi:type="dcterms:W3CDTF">2019-06-17T09:30:04Z</dcterms:created>
  <dcterms:modified xsi:type="dcterms:W3CDTF">2025-03-13T07:56:53Z</dcterms:modified>
</cp:coreProperties>
</file>