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6"/>
  </p:notesMasterIdLst>
  <p:sldIdLst>
    <p:sldId id="256" r:id="rId5"/>
  </p:sldIdLst>
  <p:sldSz cx="30264100" cy="42799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1pPr>
    <a:lvl2pPr marL="0" marR="0" indent="457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2pPr>
    <a:lvl3pPr marL="0" marR="0" indent="914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3pPr>
    <a:lvl4pPr marL="0" marR="0" indent="1371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4pPr>
    <a:lvl5pPr marL="0" marR="0" indent="18288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5pPr>
    <a:lvl6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6pPr>
    <a:lvl7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7pPr>
    <a:lvl8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8pPr>
    <a:lvl9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D4EA"/>
          </a:solidFill>
        </a:fill>
      </a:tcStyle>
    </a:wholeTbl>
    <a:band2H>
      <a:tcTxStyle/>
      <a:tcStyle>
        <a:tcBdr/>
        <a:fill>
          <a:solidFill>
            <a:srgbClr val="E8EBF5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40" d="100"/>
          <a:sy n="40" d="100"/>
        </p:scale>
        <p:origin x="414" y="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8" name="Shape 1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>
        <a:latin typeface="+mn-lt"/>
        <a:ea typeface="+mn-ea"/>
        <a:cs typeface="+mn-cs"/>
        <a:sym typeface="Helvetica Neue"/>
      </a:defRPr>
    </a:lvl1pPr>
    <a:lvl2pPr indent="228600" latinLnBrk="0">
      <a:defRPr>
        <a:latin typeface="+mn-lt"/>
        <a:ea typeface="+mn-ea"/>
        <a:cs typeface="+mn-cs"/>
        <a:sym typeface="Helvetica Neue"/>
      </a:defRPr>
    </a:lvl2pPr>
    <a:lvl3pPr indent="457200" latinLnBrk="0">
      <a:defRPr>
        <a:latin typeface="+mn-lt"/>
        <a:ea typeface="+mn-ea"/>
        <a:cs typeface="+mn-cs"/>
        <a:sym typeface="Helvetica Neue"/>
      </a:defRPr>
    </a:lvl3pPr>
    <a:lvl4pPr indent="685800" latinLnBrk="0">
      <a:defRPr>
        <a:latin typeface="+mn-lt"/>
        <a:ea typeface="+mn-ea"/>
        <a:cs typeface="+mn-cs"/>
        <a:sym typeface="Helvetica Neue"/>
      </a:defRPr>
    </a:lvl4pPr>
    <a:lvl5pPr indent="914400" latinLnBrk="0">
      <a:defRPr>
        <a:latin typeface="+mn-lt"/>
        <a:ea typeface="+mn-ea"/>
        <a:cs typeface="+mn-cs"/>
        <a:sym typeface="Helvetica Neue"/>
      </a:defRPr>
    </a:lvl5pPr>
    <a:lvl6pPr indent="1143000" latinLnBrk="0">
      <a:defRPr>
        <a:latin typeface="+mn-lt"/>
        <a:ea typeface="+mn-ea"/>
        <a:cs typeface="+mn-cs"/>
        <a:sym typeface="Helvetica Neue"/>
      </a:defRPr>
    </a:lvl6pPr>
    <a:lvl7pPr indent="1371600" latinLnBrk="0">
      <a:defRPr>
        <a:latin typeface="+mn-lt"/>
        <a:ea typeface="+mn-ea"/>
        <a:cs typeface="+mn-cs"/>
        <a:sym typeface="Helvetica Neue"/>
      </a:defRPr>
    </a:lvl7pPr>
    <a:lvl8pPr indent="1600200" latinLnBrk="0">
      <a:defRPr>
        <a:latin typeface="+mn-lt"/>
        <a:ea typeface="+mn-ea"/>
        <a:cs typeface="+mn-cs"/>
        <a:sym typeface="Helvetica Neue"/>
      </a:defRPr>
    </a:lvl8pPr>
    <a:lvl9pPr indent="1828800" latinLnBrk="0">
      <a:defRPr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text"/>
          <p:cNvSpPr txBox="1">
            <a:spLocks noGrp="1"/>
          </p:cNvSpPr>
          <p:nvPr>
            <p:ph type="title"/>
          </p:nvPr>
        </p:nvSpPr>
        <p:spPr>
          <a:xfrm>
            <a:off x="1513205" y="574616"/>
            <a:ext cx="27237690" cy="94118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/>
          <a:lstStyle/>
          <a:p>
            <a:r>
              <a:t>Titeltext</a:t>
            </a:r>
          </a:p>
        </p:txBody>
      </p:sp>
      <p:sp>
        <p:nvSpPr>
          <p:cNvPr id="3" name="Textebene 1…"/>
          <p:cNvSpPr txBox="1">
            <a:spLocks noGrp="1"/>
          </p:cNvSpPr>
          <p:nvPr>
            <p:ph type="body" idx="1"/>
          </p:nvPr>
        </p:nvSpPr>
        <p:spPr>
          <a:xfrm>
            <a:off x="1513205" y="9986433"/>
            <a:ext cx="27237690" cy="328125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/>
          <a:lstStyle/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4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27587788" y="40516380"/>
            <a:ext cx="606213" cy="591727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 defTabSz="3027362">
              <a:defRPr sz="3900"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 spd="med"/>
  <p:txStyles>
    <p:titleStyle>
      <a:lvl1pPr marL="0" marR="0" indent="0" algn="l" defTabSz="3027362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5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3027362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5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3027362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5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3027362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5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3027362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5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457200" algn="l" defTabSz="3027362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5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914400" algn="l" defTabSz="3027362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5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1371600" algn="l" defTabSz="3027362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5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1828800" algn="l" defTabSz="3027362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5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755650" marR="0" indent="-755650" algn="l" defTabSz="3027362" rtl="0" latinLnBrk="0">
        <a:lnSpc>
          <a:spcPct val="90000"/>
        </a:lnSpc>
        <a:spcBef>
          <a:spcPts val="3300"/>
        </a:spcBef>
        <a:spcAft>
          <a:spcPts val="0"/>
        </a:spcAft>
        <a:buClrTx/>
        <a:buSzPct val="100000"/>
        <a:buFont typeface="Arial"/>
        <a:buChar char="•"/>
        <a:tabLst/>
        <a:defRPr sz="92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1pPr>
      <a:lvl2pPr marL="2394472" marR="0" indent="-879997" algn="l" defTabSz="3027362" rtl="0" latinLnBrk="0">
        <a:lnSpc>
          <a:spcPct val="90000"/>
        </a:lnSpc>
        <a:spcBef>
          <a:spcPts val="3300"/>
        </a:spcBef>
        <a:spcAft>
          <a:spcPts val="0"/>
        </a:spcAft>
        <a:buClrTx/>
        <a:buSzPct val="100000"/>
        <a:buFont typeface="Arial"/>
        <a:buChar char="•"/>
        <a:tabLst/>
        <a:defRPr sz="92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2pPr>
      <a:lvl3pPr marL="4080692" marR="0" indent="-1053330" algn="l" defTabSz="3027362" rtl="0" latinLnBrk="0">
        <a:lnSpc>
          <a:spcPct val="90000"/>
        </a:lnSpc>
        <a:spcBef>
          <a:spcPts val="3300"/>
        </a:spcBef>
        <a:spcAft>
          <a:spcPts val="0"/>
        </a:spcAft>
        <a:buClrTx/>
        <a:buSzPct val="100000"/>
        <a:buFont typeface="Arial"/>
        <a:buChar char="•"/>
        <a:tabLst/>
        <a:defRPr sz="92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3pPr>
      <a:lvl4pPr marL="5720139" marR="0" indent="-1178301" algn="l" defTabSz="3027362" rtl="0" latinLnBrk="0">
        <a:lnSpc>
          <a:spcPct val="90000"/>
        </a:lnSpc>
        <a:spcBef>
          <a:spcPts val="3300"/>
        </a:spcBef>
        <a:spcAft>
          <a:spcPts val="0"/>
        </a:spcAft>
        <a:buClrTx/>
        <a:buSzPct val="100000"/>
        <a:buFont typeface="Arial"/>
        <a:buChar char="•"/>
        <a:tabLst/>
        <a:defRPr sz="92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4pPr>
      <a:lvl5pPr marL="9916935" marR="0" indent="-3862210" algn="l" defTabSz="3027362" rtl="0" latinLnBrk="0">
        <a:lnSpc>
          <a:spcPct val="90000"/>
        </a:lnSpc>
        <a:spcBef>
          <a:spcPts val="3300"/>
        </a:spcBef>
        <a:spcAft>
          <a:spcPts val="0"/>
        </a:spcAft>
        <a:buClrTx/>
        <a:buSzPct val="100000"/>
        <a:buFont typeface="Arial"/>
        <a:buChar char="•"/>
        <a:tabLst/>
        <a:defRPr sz="92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5pPr>
      <a:lvl6pPr marL="10374135" marR="0" indent="-3862210" algn="l" defTabSz="3027362" rtl="0" latinLnBrk="0">
        <a:lnSpc>
          <a:spcPct val="90000"/>
        </a:lnSpc>
        <a:spcBef>
          <a:spcPts val="3300"/>
        </a:spcBef>
        <a:spcAft>
          <a:spcPts val="0"/>
        </a:spcAft>
        <a:buClrTx/>
        <a:buSzPct val="100000"/>
        <a:buFont typeface="Arial"/>
        <a:buChar char=""/>
        <a:tabLst/>
        <a:defRPr sz="92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6pPr>
      <a:lvl7pPr marL="10831335" marR="0" indent="-3862210" algn="l" defTabSz="3027362" rtl="0" latinLnBrk="0">
        <a:lnSpc>
          <a:spcPct val="90000"/>
        </a:lnSpc>
        <a:spcBef>
          <a:spcPts val="3300"/>
        </a:spcBef>
        <a:spcAft>
          <a:spcPts val="0"/>
        </a:spcAft>
        <a:buClrTx/>
        <a:buSzPct val="100000"/>
        <a:buFont typeface="Arial"/>
        <a:buChar char=""/>
        <a:tabLst/>
        <a:defRPr sz="92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7pPr>
      <a:lvl8pPr marL="11288535" marR="0" indent="-3862210" algn="l" defTabSz="3027362" rtl="0" latinLnBrk="0">
        <a:lnSpc>
          <a:spcPct val="90000"/>
        </a:lnSpc>
        <a:spcBef>
          <a:spcPts val="3300"/>
        </a:spcBef>
        <a:spcAft>
          <a:spcPts val="0"/>
        </a:spcAft>
        <a:buClrTx/>
        <a:buSzPct val="100000"/>
        <a:buFont typeface="Arial"/>
        <a:buChar char=""/>
        <a:tabLst/>
        <a:defRPr sz="92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8pPr>
      <a:lvl9pPr marL="11745735" marR="0" indent="-3862210" algn="l" defTabSz="3027362" rtl="0" latinLnBrk="0">
        <a:lnSpc>
          <a:spcPct val="90000"/>
        </a:lnSpc>
        <a:spcBef>
          <a:spcPts val="3300"/>
        </a:spcBef>
        <a:spcAft>
          <a:spcPts val="0"/>
        </a:spcAft>
        <a:buClrTx/>
        <a:buSzPct val="100000"/>
        <a:buFont typeface="Arial"/>
        <a:buChar char=""/>
        <a:tabLst/>
        <a:defRPr sz="92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9pPr>
    </p:bodyStyle>
    <p:otherStyle>
      <a:lvl1pPr marL="0" marR="0" indent="0" algn="r" defTabSz="30273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30273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30273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30273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30273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r" defTabSz="30273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r" defTabSz="30273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r" defTabSz="30273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r" defTabSz="30273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hyperlink" Target="mailto:pharmakotherapie@gkjr.de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Umfrage über die GKJR vom 1.3. – 15.4.2024  bezüglich Off-Label-Behandlung, Anträge auf Kostenerstattung durch die Kostenträger und Wirtschaftlichkeitsprüfung"/>
          <p:cNvSpPr txBox="1"/>
          <p:nvPr/>
        </p:nvSpPr>
        <p:spPr>
          <a:xfrm>
            <a:off x="1577657" y="1205904"/>
            <a:ext cx="20172191" cy="22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 defTabSz="3027362">
              <a:defRPr sz="4800" b="1">
                <a:solidFill>
                  <a:srgbClr val="202F66"/>
                </a:solidFill>
              </a:defRPr>
            </a:pPr>
            <a:r>
              <a:t>Umfrage über die GKJR vom 1.3. – 15.4.2024 </a:t>
            </a:r>
            <a:br/>
            <a:r>
              <a:t>bezüglich Off-Label-Behandlung, Anträge auf Kostenerstattung durch die Kostenträger und Wirtschaftlichkeitsprüfung</a:t>
            </a:r>
          </a:p>
        </p:txBody>
      </p:sp>
      <p:sp>
        <p:nvSpPr>
          <p:cNvPr id="21" name="Urban, Andreas; Kinderklinik, Klinikum St. Marien Amberg…"/>
          <p:cNvSpPr txBox="1"/>
          <p:nvPr/>
        </p:nvSpPr>
        <p:spPr>
          <a:xfrm>
            <a:off x="2111772" y="3732175"/>
            <a:ext cx="17084110" cy="1015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Urban, Andreas; </a:t>
            </a:r>
            <a:r>
              <a:rPr dirty="0" err="1"/>
              <a:t>Kinderklinik</a:t>
            </a:r>
            <a:r>
              <a:rPr dirty="0"/>
              <a:t>, </a:t>
            </a:r>
            <a:r>
              <a:rPr dirty="0" err="1"/>
              <a:t>Klinikum</a:t>
            </a:r>
            <a:r>
              <a:rPr dirty="0"/>
              <a:t> St. </a:t>
            </a:r>
            <a:r>
              <a:rPr dirty="0" err="1"/>
              <a:t>Marien</a:t>
            </a:r>
            <a:r>
              <a:rPr dirty="0"/>
              <a:t> </a:t>
            </a:r>
            <a:r>
              <a:rPr dirty="0" err="1"/>
              <a:t>Amberg</a:t>
            </a:r>
            <a:endParaRPr dirty="0"/>
          </a:p>
          <a:p>
            <a:pPr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rPr dirty="0" err="1" smtClean="0"/>
              <a:t>IGesellschaft</a:t>
            </a:r>
            <a:r>
              <a:rPr dirty="0" smtClean="0"/>
              <a:t> </a:t>
            </a:r>
            <a:r>
              <a:rPr dirty="0" err="1"/>
              <a:t>für</a:t>
            </a:r>
            <a:r>
              <a:rPr dirty="0"/>
              <a:t> Kinder- und </a:t>
            </a:r>
            <a:r>
              <a:rPr dirty="0" err="1"/>
              <a:t>Jugendrheumatologie</a:t>
            </a:r>
            <a:r>
              <a:rPr dirty="0"/>
              <a:t> </a:t>
            </a:r>
            <a:r>
              <a:rPr dirty="0" err="1"/>
              <a:t>e.V</a:t>
            </a:r>
            <a:r>
              <a:rPr dirty="0"/>
              <a:t>. (GKJR); </a:t>
            </a:r>
            <a:r>
              <a:rPr dirty="0" err="1"/>
              <a:t>Kommission</a:t>
            </a:r>
            <a:r>
              <a:rPr dirty="0"/>
              <a:t> </a:t>
            </a:r>
            <a:r>
              <a:rPr dirty="0" err="1"/>
              <a:t>Pharmakotherapie</a:t>
            </a:r>
            <a:r>
              <a:rPr dirty="0"/>
              <a:t> und </a:t>
            </a:r>
            <a:r>
              <a:rPr dirty="0" err="1"/>
              <a:t>Leitlinien</a:t>
            </a:r>
            <a:r>
              <a:rPr dirty="0"/>
              <a:t> der </a:t>
            </a:r>
            <a:r>
              <a:rPr dirty="0" err="1"/>
              <a:t>Gesellschaft</a:t>
            </a:r>
            <a:r>
              <a:rPr dirty="0"/>
              <a:t> </a:t>
            </a:r>
            <a:r>
              <a:rPr dirty="0" err="1"/>
              <a:t>für</a:t>
            </a:r>
            <a:r>
              <a:rPr dirty="0"/>
              <a:t> Kinder- und </a:t>
            </a:r>
            <a:r>
              <a:rPr dirty="0" err="1"/>
              <a:t>Jugendrheumatologie</a:t>
            </a:r>
            <a:r>
              <a:rPr dirty="0"/>
              <a:t> und </a:t>
            </a:r>
            <a:r>
              <a:rPr dirty="0" err="1"/>
              <a:t>dem</a:t>
            </a:r>
            <a:r>
              <a:rPr dirty="0"/>
              <a:t> </a:t>
            </a:r>
            <a:r>
              <a:rPr dirty="0" err="1"/>
              <a:t>Arbeitskreis</a:t>
            </a:r>
            <a:r>
              <a:rPr dirty="0"/>
              <a:t> der </a:t>
            </a:r>
            <a:r>
              <a:rPr dirty="0" err="1"/>
              <a:t>bayerischen</a:t>
            </a:r>
            <a:r>
              <a:rPr dirty="0"/>
              <a:t> Kinder- und </a:t>
            </a:r>
            <a:r>
              <a:rPr dirty="0" err="1"/>
              <a:t>JugendrheumatologInnen</a:t>
            </a:r>
            <a:endParaRPr dirty="0"/>
          </a:p>
        </p:txBody>
      </p:sp>
      <p:grpSp>
        <p:nvGrpSpPr>
          <p:cNvPr id="24" name="Gruppieren"/>
          <p:cNvGrpSpPr/>
          <p:nvPr/>
        </p:nvGrpSpPr>
        <p:grpSpPr>
          <a:xfrm>
            <a:off x="1450181" y="6173813"/>
            <a:ext cx="27363738" cy="6480176"/>
            <a:chOff x="0" y="0"/>
            <a:chExt cx="27363737" cy="6480175"/>
          </a:xfrm>
        </p:grpSpPr>
        <p:sp>
          <p:nvSpPr>
            <p:cNvPr id="22" name="Rechteck"/>
            <p:cNvSpPr/>
            <p:nvPr/>
          </p:nvSpPr>
          <p:spPr>
            <a:xfrm>
              <a:off x="0" y="-1"/>
              <a:ext cx="27363738" cy="6480177"/>
            </a:xfrm>
            <a:prstGeom prst="rect">
              <a:avLst/>
            </a:prstGeom>
            <a:solidFill>
              <a:srgbClr val="F5FA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3027362">
                <a:defRPr sz="59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3" name="Text"/>
            <p:cNvSpPr txBox="1"/>
            <p:nvPr/>
          </p:nvSpPr>
          <p:spPr>
            <a:xfrm>
              <a:off x="45719" y="2819853"/>
              <a:ext cx="27272300" cy="84046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 defTabSz="3027362">
                <a:defRPr sz="5900">
                  <a:solidFill>
                    <a:srgbClr val="FFFFFF"/>
                  </a:solidFill>
                </a:defRPr>
              </a:lvl1pPr>
            </a:lstStyle>
            <a:p>
              <a:r>
                <a:t> </a:t>
              </a:r>
            </a:p>
          </p:txBody>
        </p:sp>
      </p:grpSp>
      <p:grpSp>
        <p:nvGrpSpPr>
          <p:cNvPr id="27" name="Gruppieren"/>
          <p:cNvGrpSpPr/>
          <p:nvPr/>
        </p:nvGrpSpPr>
        <p:grpSpPr>
          <a:xfrm>
            <a:off x="1450181" y="4915654"/>
            <a:ext cx="27363738" cy="1828801"/>
            <a:chOff x="0" y="0"/>
            <a:chExt cx="27363737" cy="1828800"/>
          </a:xfrm>
        </p:grpSpPr>
        <p:sp>
          <p:nvSpPr>
            <p:cNvPr id="25" name="Rechteck"/>
            <p:cNvSpPr/>
            <p:nvPr/>
          </p:nvSpPr>
          <p:spPr>
            <a:xfrm>
              <a:off x="0" y="0"/>
              <a:ext cx="27363738" cy="1828800"/>
            </a:xfrm>
            <a:prstGeom prst="rect">
              <a:avLst/>
            </a:prstGeom>
            <a:solidFill>
              <a:srgbClr val="96C7F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3027362">
                <a:defRPr sz="59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6" name="Text"/>
            <p:cNvSpPr txBox="1"/>
            <p:nvPr/>
          </p:nvSpPr>
          <p:spPr>
            <a:xfrm>
              <a:off x="45719" y="494166"/>
              <a:ext cx="27272300" cy="84046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 defTabSz="3027362">
                <a:defRPr sz="5900">
                  <a:solidFill>
                    <a:srgbClr val="FFFFFF"/>
                  </a:solidFill>
                </a:defRPr>
              </a:lvl1pPr>
            </a:lstStyle>
            <a:p>
              <a:r>
                <a:t> </a:t>
              </a:r>
            </a:p>
          </p:txBody>
        </p:sp>
      </p:grpSp>
      <p:sp>
        <p:nvSpPr>
          <p:cNvPr id="28" name="Einleitung"/>
          <p:cNvSpPr txBox="1"/>
          <p:nvPr/>
        </p:nvSpPr>
        <p:spPr>
          <a:xfrm>
            <a:off x="2149157" y="5326439"/>
            <a:ext cx="11481436" cy="10072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defTabSz="3027362">
              <a:defRPr sz="7200">
                <a:solidFill>
                  <a:srgbClr val="202F66"/>
                </a:solidFill>
              </a:defRPr>
            </a:lvl1pPr>
          </a:lstStyle>
          <a:p>
            <a:r>
              <a:t>Einleitung</a:t>
            </a:r>
          </a:p>
        </p:txBody>
      </p:sp>
      <p:sp>
        <p:nvSpPr>
          <p:cNvPr id="29" name="Der Ärzte müssen ihre Behandlungsentscheidung auf der Grundlage wissenschaftlicher Standards und nicht auf der Grundlage des Zulassungsstatus treffen.…"/>
          <p:cNvSpPr txBox="1"/>
          <p:nvPr/>
        </p:nvSpPr>
        <p:spPr>
          <a:xfrm>
            <a:off x="2053697" y="7073214"/>
            <a:ext cx="15981378" cy="4987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342900" indent="-342900">
              <a:lnSpc>
                <a:spcPts val="3500"/>
              </a:lnSpc>
              <a:buFont typeface="Arial" panose="020B0604020202020204" pitchFamily="34" charset="0"/>
              <a:buChar char="•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de-DE" sz="2400" dirty="0"/>
              <a:t>Ärzte müssen Behandlungsentscheidung auf Grundlage wissenschaftlicher Standards und nicht auf Grundlage des Zulassungsstatus treffen</a:t>
            </a:r>
          </a:p>
          <a:p>
            <a:pPr marL="342900" indent="-342900">
              <a:lnSpc>
                <a:spcPts val="3500"/>
              </a:lnSpc>
              <a:buFont typeface="Arial" panose="020B0604020202020204" pitchFamily="34" charset="0"/>
              <a:buChar char="•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de-DE" sz="2400" b="1" dirty="0"/>
              <a:t>Off-Label-</a:t>
            </a:r>
            <a:r>
              <a:rPr lang="de-DE" sz="2400" b="1" dirty="0" err="1"/>
              <a:t>Use</a:t>
            </a:r>
            <a:r>
              <a:rPr lang="de-DE" sz="2400" dirty="0"/>
              <a:t>= Einsatz eines Arzneimittels außerhalb der von den nationalen oder europäischen Zulassungsbehörden genehmigten Anwendungsszenarien. Kann Indikationen, Patientengruppen, Applikationswege, Behandlungsdauer, Kontraindikation oder vorgeschriebene Vor- oder Begleittherapie betreffen</a:t>
            </a:r>
          </a:p>
          <a:p>
            <a:pPr marL="342900" indent="-342900">
              <a:lnSpc>
                <a:spcPts val="3500"/>
              </a:lnSpc>
              <a:buFont typeface="Arial" panose="020B0604020202020204" pitchFamily="34" charset="0"/>
              <a:buChar char="•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de-DE" sz="2400" dirty="0"/>
              <a:t>Jedes Medikament kann off-label eingesetzt werden. Der Patient muss jedoch umfangreicher aufgeklärt werden.</a:t>
            </a:r>
          </a:p>
          <a:p>
            <a:pPr marL="342900" indent="-342900">
              <a:lnSpc>
                <a:spcPts val="3500"/>
              </a:lnSpc>
              <a:buFont typeface="Arial" panose="020B0604020202020204" pitchFamily="34" charset="0"/>
              <a:buChar char="•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de-DE" sz="2400" dirty="0"/>
              <a:t>Herstellerhaftung für tödliche oder gesundheitlich erhebliche Schäden entfällt bei Off-Label-Einsatz, sodass verordnende Arzt in vollem Umfang für eventuelle Schäden haftet  </a:t>
            </a:r>
          </a:p>
          <a:p>
            <a:pPr marL="342900" indent="-342900">
              <a:lnSpc>
                <a:spcPts val="3500"/>
              </a:lnSpc>
              <a:buFont typeface="Arial" panose="020B0604020202020204" pitchFamily="34" charset="0"/>
              <a:buChar char="•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de-DE" sz="2400" dirty="0"/>
              <a:t>Off-Label-</a:t>
            </a:r>
            <a:r>
              <a:rPr lang="de-DE" sz="2400" dirty="0" err="1"/>
              <a:t>Use</a:t>
            </a:r>
            <a:r>
              <a:rPr lang="de-DE" sz="2400" dirty="0"/>
              <a:t> ist nur in Ausnahmefällen Leistung der gesetzlichen Krankenversicherung (GKV)</a:t>
            </a:r>
          </a:p>
          <a:p>
            <a:pPr marL="342900" indent="-342900">
              <a:lnSpc>
                <a:spcPts val="3500"/>
              </a:lnSpc>
              <a:buFont typeface="Arial" panose="020B0604020202020204" pitchFamily="34" charset="0"/>
              <a:buChar char="•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de-DE" sz="2400" dirty="0"/>
              <a:t>Stellt GKV fest, dass keine Leistungspflicht bestanden hat, kann sie im Rahmen einer Wirtschaftlichkeitsprüfung die entstandenen Kosten vom verordnenden Arzt zurückfordern</a:t>
            </a:r>
          </a:p>
        </p:txBody>
      </p:sp>
      <p:grpSp>
        <p:nvGrpSpPr>
          <p:cNvPr id="32" name="Gruppieren"/>
          <p:cNvGrpSpPr/>
          <p:nvPr/>
        </p:nvGrpSpPr>
        <p:grpSpPr>
          <a:xfrm>
            <a:off x="1455737" y="12660312"/>
            <a:ext cx="27363738" cy="5170488"/>
            <a:chOff x="0" y="0"/>
            <a:chExt cx="27363737" cy="5170487"/>
          </a:xfrm>
        </p:grpSpPr>
        <p:sp>
          <p:nvSpPr>
            <p:cNvPr id="30" name="Rechteck"/>
            <p:cNvSpPr/>
            <p:nvPr/>
          </p:nvSpPr>
          <p:spPr>
            <a:xfrm>
              <a:off x="0" y="0"/>
              <a:ext cx="27363738" cy="5170488"/>
            </a:xfrm>
            <a:prstGeom prst="rect">
              <a:avLst/>
            </a:prstGeom>
            <a:solidFill>
              <a:srgbClr val="F5FA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3027362">
                <a:defRPr sz="59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1" name="Text"/>
            <p:cNvSpPr txBox="1"/>
            <p:nvPr/>
          </p:nvSpPr>
          <p:spPr>
            <a:xfrm>
              <a:off x="45719" y="2165010"/>
              <a:ext cx="27272300" cy="84046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 defTabSz="3027362">
                <a:defRPr sz="5900">
                  <a:solidFill>
                    <a:srgbClr val="FFFFFF"/>
                  </a:solidFill>
                </a:defRPr>
              </a:lvl1pPr>
            </a:lstStyle>
            <a:p>
              <a:r>
                <a:t> </a:t>
              </a:r>
            </a:p>
          </p:txBody>
        </p:sp>
      </p:grpSp>
      <p:grpSp>
        <p:nvGrpSpPr>
          <p:cNvPr id="35" name="Gruppieren"/>
          <p:cNvGrpSpPr/>
          <p:nvPr/>
        </p:nvGrpSpPr>
        <p:grpSpPr>
          <a:xfrm>
            <a:off x="1450181" y="12412267"/>
            <a:ext cx="27363738" cy="1828801"/>
            <a:chOff x="0" y="0"/>
            <a:chExt cx="27363737" cy="1828800"/>
          </a:xfrm>
        </p:grpSpPr>
        <p:sp>
          <p:nvSpPr>
            <p:cNvPr id="33" name="Rechteck"/>
            <p:cNvSpPr/>
            <p:nvPr/>
          </p:nvSpPr>
          <p:spPr>
            <a:xfrm>
              <a:off x="0" y="0"/>
              <a:ext cx="27363738" cy="1828800"/>
            </a:xfrm>
            <a:prstGeom prst="rect">
              <a:avLst/>
            </a:prstGeom>
            <a:solidFill>
              <a:srgbClr val="96C7F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3027362">
                <a:defRPr sz="59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4" name="Text"/>
            <p:cNvSpPr txBox="1"/>
            <p:nvPr/>
          </p:nvSpPr>
          <p:spPr>
            <a:xfrm>
              <a:off x="45719" y="494166"/>
              <a:ext cx="27272300" cy="84046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 defTabSz="3027362">
                <a:defRPr sz="5900">
                  <a:solidFill>
                    <a:srgbClr val="FFFFFF"/>
                  </a:solidFill>
                </a:defRPr>
              </a:lvl1pPr>
            </a:lstStyle>
            <a:p>
              <a:r>
                <a:t> </a:t>
              </a:r>
            </a:p>
          </p:txBody>
        </p:sp>
      </p:grpSp>
      <p:sp>
        <p:nvSpPr>
          <p:cNvPr id="36" name="Methode"/>
          <p:cNvSpPr txBox="1"/>
          <p:nvPr/>
        </p:nvSpPr>
        <p:spPr>
          <a:xfrm>
            <a:off x="2149157" y="12766666"/>
            <a:ext cx="11481436" cy="10072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defTabSz="3027362">
              <a:defRPr sz="7200">
                <a:solidFill>
                  <a:srgbClr val="202F66"/>
                </a:solidFill>
              </a:defRPr>
            </a:lvl1pPr>
          </a:lstStyle>
          <a:p>
            <a:r>
              <a:t>Methode</a:t>
            </a:r>
          </a:p>
        </p:txBody>
      </p:sp>
      <p:sp>
        <p:nvSpPr>
          <p:cNvPr id="37" name="Vom 1. März bis zum 15. April 2024 wurde über die Gesellschaft für Kinder- und Jugendrheumatologie (GKJR) eine E-Mail-Befragung zur Off-Label-Behandlung, zu Erstattungsanträgen bei den Kostenträgern und zu Wirtschaftlichkeitsprüfungen im deutschen Gesund"/>
          <p:cNvSpPr txBox="1"/>
          <p:nvPr/>
        </p:nvSpPr>
        <p:spPr>
          <a:xfrm>
            <a:off x="2242475" y="14544256"/>
            <a:ext cx="25779150" cy="12908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2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lnSpc>
                <a:spcPts val="3200"/>
              </a:lnSpc>
            </a:pPr>
            <a:r>
              <a:rPr dirty="0" err="1"/>
              <a:t>Vom</a:t>
            </a:r>
            <a:r>
              <a:rPr dirty="0"/>
              <a:t> 1. </a:t>
            </a:r>
            <a:r>
              <a:rPr dirty="0" err="1"/>
              <a:t>März</a:t>
            </a:r>
            <a:r>
              <a:rPr dirty="0"/>
              <a:t> </a:t>
            </a:r>
            <a:r>
              <a:rPr dirty="0" err="1"/>
              <a:t>bis</a:t>
            </a:r>
            <a:r>
              <a:rPr dirty="0"/>
              <a:t> </a:t>
            </a:r>
            <a:r>
              <a:rPr dirty="0" err="1"/>
              <a:t>zum</a:t>
            </a:r>
            <a:r>
              <a:rPr dirty="0"/>
              <a:t> 15. April 2024 </a:t>
            </a:r>
            <a:r>
              <a:rPr dirty="0" err="1"/>
              <a:t>wurde</a:t>
            </a:r>
            <a:r>
              <a:rPr dirty="0"/>
              <a:t> </a:t>
            </a:r>
            <a:r>
              <a:rPr dirty="0" err="1"/>
              <a:t>über</a:t>
            </a:r>
            <a:r>
              <a:rPr dirty="0"/>
              <a:t> die </a:t>
            </a:r>
            <a:r>
              <a:rPr dirty="0" err="1"/>
              <a:t>Gesellschaft</a:t>
            </a:r>
            <a:r>
              <a:rPr dirty="0"/>
              <a:t> </a:t>
            </a:r>
            <a:r>
              <a:rPr dirty="0" err="1"/>
              <a:t>für</a:t>
            </a:r>
            <a:r>
              <a:rPr dirty="0"/>
              <a:t> Kinder- und </a:t>
            </a:r>
            <a:r>
              <a:rPr dirty="0" err="1"/>
              <a:t>Jugendrheumatologie</a:t>
            </a:r>
            <a:r>
              <a:rPr dirty="0"/>
              <a:t> (GKJR) </a:t>
            </a:r>
            <a:r>
              <a:rPr dirty="0" err="1"/>
              <a:t>eine</a:t>
            </a:r>
            <a:r>
              <a:rPr dirty="0"/>
              <a:t> E-Mail-</a:t>
            </a:r>
            <a:r>
              <a:rPr dirty="0" err="1"/>
              <a:t>Befragung</a:t>
            </a:r>
            <a:r>
              <a:rPr dirty="0"/>
              <a:t> </a:t>
            </a:r>
            <a:r>
              <a:rPr dirty="0" err="1"/>
              <a:t>zur</a:t>
            </a:r>
            <a:r>
              <a:rPr dirty="0"/>
              <a:t> Off-Label-</a:t>
            </a:r>
            <a:r>
              <a:rPr dirty="0" err="1"/>
              <a:t>Behandlung</a:t>
            </a:r>
            <a:r>
              <a:rPr dirty="0"/>
              <a:t>, </a:t>
            </a:r>
            <a:r>
              <a:rPr dirty="0" err="1"/>
              <a:t>zu</a:t>
            </a:r>
            <a:r>
              <a:rPr dirty="0"/>
              <a:t> </a:t>
            </a:r>
            <a:r>
              <a:rPr dirty="0" err="1"/>
              <a:t>Erstattungsanträgen</a:t>
            </a:r>
            <a:r>
              <a:rPr dirty="0"/>
              <a:t> </a:t>
            </a:r>
            <a:r>
              <a:rPr dirty="0" err="1"/>
              <a:t>bei</a:t>
            </a:r>
            <a:r>
              <a:rPr dirty="0"/>
              <a:t> den </a:t>
            </a:r>
            <a:r>
              <a:rPr dirty="0" err="1"/>
              <a:t>Kostenträgern</a:t>
            </a:r>
            <a:r>
              <a:rPr dirty="0"/>
              <a:t> und </a:t>
            </a:r>
            <a:r>
              <a:rPr dirty="0" err="1"/>
              <a:t>zu</a:t>
            </a:r>
            <a:r>
              <a:rPr dirty="0"/>
              <a:t> </a:t>
            </a:r>
            <a:r>
              <a:rPr dirty="0" err="1"/>
              <a:t>Wirtschaftlichkeitsprüfungen</a:t>
            </a:r>
            <a:r>
              <a:rPr dirty="0"/>
              <a:t> </a:t>
            </a:r>
            <a:r>
              <a:rPr dirty="0" err="1"/>
              <a:t>im</a:t>
            </a:r>
            <a:r>
              <a:rPr dirty="0"/>
              <a:t> </a:t>
            </a:r>
            <a:r>
              <a:rPr dirty="0" err="1"/>
              <a:t>deutschen</a:t>
            </a:r>
            <a:r>
              <a:rPr dirty="0"/>
              <a:t> </a:t>
            </a:r>
            <a:r>
              <a:rPr dirty="0" err="1"/>
              <a:t>Gesundheitssystem</a:t>
            </a:r>
            <a:r>
              <a:rPr dirty="0"/>
              <a:t> </a:t>
            </a:r>
            <a:r>
              <a:rPr dirty="0" err="1"/>
              <a:t>durchgeführt</a:t>
            </a:r>
            <a:r>
              <a:rPr dirty="0"/>
              <a:t>. Die </a:t>
            </a:r>
            <a:r>
              <a:rPr dirty="0" err="1"/>
              <a:t>Umfrage</a:t>
            </a:r>
            <a:r>
              <a:rPr dirty="0"/>
              <a:t> </a:t>
            </a:r>
            <a:r>
              <a:rPr dirty="0" err="1"/>
              <a:t>wurde</a:t>
            </a:r>
            <a:r>
              <a:rPr dirty="0"/>
              <a:t> an 170 in Deutschland </a:t>
            </a:r>
            <a:r>
              <a:rPr dirty="0" err="1"/>
              <a:t>registrierte</a:t>
            </a:r>
            <a:r>
              <a:rPr dirty="0"/>
              <a:t> GKJR-</a:t>
            </a:r>
            <a:r>
              <a:rPr dirty="0" err="1"/>
              <a:t>Mitglieder</a:t>
            </a:r>
            <a:r>
              <a:rPr dirty="0"/>
              <a:t> </a:t>
            </a:r>
            <a:r>
              <a:rPr dirty="0" err="1"/>
              <a:t>verschickt</a:t>
            </a:r>
            <a:r>
              <a:rPr dirty="0"/>
              <a:t>, </a:t>
            </a:r>
            <a:r>
              <a:rPr dirty="0" err="1"/>
              <a:t>ohne</a:t>
            </a:r>
            <a:r>
              <a:rPr dirty="0"/>
              <a:t> </a:t>
            </a:r>
            <a:r>
              <a:rPr dirty="0" err="1"/>
              <a:t>zu</a:t>
            </a:r>
            <a:r>
              <a:rPr dirty="0"/>
              <a:t> </a:t>
            </a:r>
            <a:r>
              <a:rPr dirty="0" err="1"/>
              <a:t>unterscheiden</a:t>
            </a:r>
            <a:r>
              <a:rPr dirty="0"/>
              <a:t>, </a:t>
            </a:r>
            <a:r>
              <a:rPr dirty="0" err="1"/>
              <a:t>ob</a:t>
            </a:r>
            <a:r>
              <a:rPr dirty="0"/>
              <a:t> </a:t>
            </a:r>
            <a:r>
              <a:rPr dirty="0" err="1"/>
              <a:t>sie</a:t>
            </a:r>
            <a:r>
              <a:rPr dirty="0"/>
              <a:t> </a:t>
            </a:r>
            <a:r>
              <a:rPr dirty="0" err="1"/>
              <a:t>direkt</a:t>
            </a:r>
            <a:r>
              <a:rPr dirty="0"/>
              <a:t> </a:t>
            </a:r>
            <a:r>
              <a:rPr dirty="0" err="1"/>
              <a:t>oder</a:t>
            </a:r>
            <a:r>
              <a:rPr dirty="0"/>
              <a:t> </a:t>
            </a:r>
            <a:r>
              <a:rPr dirty="0" err="1"/>
              <a:t>indirekt</a:t>
            </a:r>
            <a:r>
              <a:rPr dirty="0"/>
              <a:t> an der </a:t>
            </a:r>
            <a:r>
              <a:rPr dirty="0" err="1"/>
              <a:t>ambulanten</a:t>
            </a:r>
            <a:r>
              <a:rPr dirty="0"/>
              <a:t> </a:t>
            </a:r>
            <a:r>
              <a:rPr dirty="0" err="1"/>
              <a:t>gesetzlichen</a:t>
            </a:r>
            <a:r>
              <a:rPr dirty="0"/>
              <a:t> </a:t>
            </a:r>
            <a:r>
              <a:rPr dirty="0" err="1"/>
              <a:t>Krankenversorgung</a:t>
            </a:r>
            <a:r>
              <a:rPr dirty="0"/>
              <a:t> </a:t>
            </a:r>
            <a:r>
              <a:rPr dirty="0" err="1"/>
              <a:t>beteiligt</a:t>
            </a:r>
            <a:r>
              <a:rPr dirty="0"/>
              <a:t> </a:t>
            </a:r>
            <a:r>
              <a:rPr dirty="0" err="1"/>
              <a:t>sind</a:t>
            </a:r>
            <a:r>
              <a:rPr dirty="0"/>
              <a:t>.</a:t>
            </a:r>
          </a:p>
        </p:txBody>
      </p:sp>
      <p:grpSp>
        <p:nvGrpSpPr>
          <p:cNvPr id="42" name="Gruppieren"/>
          <p:cNvGrpSpPr/>
          <p:nvPr/>
        </p:nvGrpSpPr>
        <p:grpSpPr>
          <a:xfrm>
            <a:off x="1450180" y="17815011"/>
            <a:ext cx="27363740" cy="12750802"/>
            <a:chOff x="-1" y="0"/>
            <a:chExt cx="27363739" cy="12750801"/>
          </a:xfrm>
        </p:grpSpPr>
        <p:sp>
          <p:nvSpPr>
            <p:cNvPr id="38" name="Rechteck"/>
            <p:cNvSpPr/>
            <p:nvPr/>
          </p:nvSpPr>
          <p:spPr>
            <a:xfrm>
              <a:off x="-1" y="0"/>
              <a:ext cx="27363739" cy="12750801"/>
            </a:xfrm>
            <a:prstGeom prst="rect">
              <a:avLst/>
            </a:prstGeom>
            <a:solidFill>
              <a:srgbClr val="F5FA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914400">
                <a:defRPr sz="2200" b="1">
                  <a:latin typeface="Arial"/>
                  <a:ea typeface="Arial"/>
                  <a:cs typeface="Arial"/>
                  <a:sym typeface="Arial"/>
                </a:defRPr>
              </a:pPr>
              <a:endParaRPr dirty="0"/>
            </a:p>
          </p:txBody>
        </p:sp>
        <p:sp>
          <p:nvSpPr>
            <p:cNvPr id="39" name="Dauer nach off-label-Antrag bis Therapiebeginn"/>
            <p:cNvSpPr txBox="1"/>
            <p:nvPr/>
          </p:nvSpPr>
          <p:spPr>
            <a:xfrm>
              <a:off x="15180504" y="6008116"/>
              <a:ext cx="3804250" cy="73456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noAutofit/>
            </a:bodyPr>
            <a:lstStyle>
              <a:lvl1pPr>
                <a:defRPr sz="24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t>Dauer nach off-label-Antrag bis Therapiebeginn  </a:t>
              </a:r>
            </a:p>
          </p:txBody>
        </p:sp>
        <p:sp>
          <p:nvSpPr>
            <p:cNvPr id="40" name="Rechteck"/>
            <p:cNvSpPr txBox="1"/>
            <p:nvPr/>
          </p:nvSpPr>
          <p:spPr>
            <a:xfrm>
              <a:off x="13442767" y="2706131"/>
              <a:ext cx="1270001" cy="149045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1" name="Positive Zusage der Krankenkasse zum „off-label-Antrag“"/>
            <p:cNvSpPr txBox="1"/>
            <p:nvPr/>
          </p:nvSpPr>
          <p:spPr>
            <a:xfrm>
              <a:off x="7150740" y="6124157"/>
              <a:ext cx="5337161" cy="3913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>
                <a:defRPr sz="24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rPr dirty="0" smtClean="0"/>
                <a:t>Positive </a:t>
              </a:r>
              <a:r>
                <a:rPr dirty="0" err="1" smtClean="0"/>
                <a:t>Zusage</a:t>
              </a:r>
              <a:r>
                <a:rPr dirty="0" smtClean="0"/>
                <a:t> der </a:t>
              </a:r>
              <a:r>
                <a:rPr dirty="0" err="1"/>
                <a:t>Krankenkasse</a:t>
              </a:r>
              <a:r>
                <a:rPr dirty="0"/>
                <a:t> </a:t>
              </a:r>
              <a:r>
                <a:rPr dirty="0" err="1"/>
                <a:t>zum</a:t>
              </a:r>
              <a:r>
                <a:rPr dirty="0"/>
                <a:t> „off-label-</a:t>
              </a:r>
              <a:r>
                <a:rPr dirty="0" err="1"/>
                <a:t>Antrag</a:t>
              </a:r>
              <a:r>
                <a:rPr dirty="0"/>
                <a:t>“</a:t>
              </a:r>
            </a:p>
          </p:txBody>
        </p:sp>
      </p:grpSp>
      <p:grpSp>
        <p:nvGrpSpPr>
          <p:cNvPr id="45" name="Gruppieren"/>
          <p:cNvGrpSpPr/>
          <p:nvPr/>
        </p:nvGrpSpPr>
        <p:grpSpPr>
          <a:xfrm>
            <a:off x="1450181" y="16169064"/>
            <a:ext cx="27363738" cy="1828801"/>
            <a:chOff x="0" y="0"/>
            <a:chExt cx="27363737" cy="1828800"/>
          </a:xfrm>
        </p:grpSpPr>
        <p:sp>
          <p:nvSpPr>
            <p:cNvPr id="43" name="Rechteck"/>
            <p:cNvSpPr/>
            <p:nvPr/>
          </p:nvSpPr>
          <p:spPr>
            <a:xfrm>
              <a:off x="0" y="0"/>
              <a:ext cx="27363738" cy="1828800"/>
            </a:xfrm>
            <a:prstGeom prst="rect">
              <a:avLst/>
            </a:prstGeom>
            <a:solidFill>
              <a:srgbClr val="96C7F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3027362">
                <a:defRPr sz="59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4" name="Text"/>
            <p:cNvSpPr txBox="1"/>
            <p:nvPr/>
          </p:nvSpPr>
          <p:spPr>
            <a:xfrm>
              <a:off x="45719" y="494166"/>
              <a:ext cx="27272300" cy="84046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 defTabSz="3027362">
                <a:defRPr sz="5900">
                  <a:solidFill>
                    <a:srgbClr val="FFFFFF"/>
                  </a:solidFill>
                </a:defRPr>
              </a:lvl1pPr>
            </a:lstStyle>
            <a:p>
              <a:r>
                <a:t> </a:t>
              </a:r>
            </a:p>
          </p:txBody>
        </p:sp>
      </p:grpSp>
      <p:sp>
        <p:nvSpPr>
          <p:cNvPr id="46" name="Ergebnisse"/>
          <p:cNvSpPr txBox="1"/>
          <p:nvPr/>
        </p:nvSpPr>
        <p:spPr>
          <a:xfrm>
            <a:off x="2037241" y="16535537"/>
            <a:ext cx="11481436" cy="10072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defTabSz="3027362">
              <a:defRPr sz="7200">
                <a:solidFill>
                  <a:srgbClr val="202F66"/>
                </a:solidFill>
              </a:defRPr>
            </a:lvl1pPr>
          </a:lstStyle>
          <a:p>
            <a:r>
              <a:t>Ergebnisse</a:t>
            </a:r>
          </a:p>
        </p:txBody>
      </p:sp>
      <p:sp>
        <p:nvSpPr>
          <p:cNvPr id="47" name="Es gingen Antworten von 54 Mitgliedern ein. Die Umfrage ergab, dass 57 % der antwortenden Ärzte in Off-Label-Situationen einen direkten Erstattungsantrag bei den Krankenkassen stellen, um ihre Patienten zu unterstützen; zwei wählten den alternativen Weg "/>
          <p:cNvSpPr txBox="1"/>
          <p:nvPr/>
        </p:nvSpPr>
        <p:spPr>
          <a:xfrm>
            <a:off x="2177745" y="18474404"/>
            <a:ext cx="18972015" cy="48559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342900" indent="-342900">
              <a:lnSpc>
                <a:spcPts val="32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de-DE" sz="2400" dirty="0"/>
              <a:t>Antworten von 54 Mitgliedern</a:t>
            </a:r>
          </a:p>
          <a:p>
            <a:pPr marL="342900" indent="-342900">
              <a:lnSpc>
                <a:spcPts val="32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de-DE" sz="2400" dirty="0"/>
              <a:t>57 % stellen in Off-Label-Situationen einen direkten Erstattungsantrag bei den Krankenkassen, zwei nutzten Privatrezept</a:t>
            </a:r>
          </a:p>
          <a:p>
            <a:pPr marL="342900" indent="-342900">
              <a:lnSpc>
                <a:spcPts val="32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de-DE" sz="2400" dirty="0"/>
              <a:t>Off-Label-Antrag Stellung für ca. 2,5% der betreuten Patienten</a:t>
            </a:r>
          </a:p>
          <a:p>
            <a:pPr marL="342900" indent="-342900">
              <a:lnSpc>
                <a:spcPts val="32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de-DE" sz="2400" dirty="0"/>
              <a:t>6,5 Anträge / Jahr pro Off-Label-Antrag stellenden </a:t>
            </a:r>
          </a:p>
          <a:p>
            <a:pPr marL="342900" indent="-342900">
              <a:lnSpc>
                <a:spcPts val="32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de-DE" sz="2400" dirty="0"/>
              <a:t>Häufigster Grund für den Antragstellung: Abweichung von der zugelassenen Indikation</a:t>
            </a:r>
          </a:p>
          <a:p>
            <a:pPr marL="342900" indent="-342900">
              <a:lnSpc>
                <a:spcPts val="32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de-DE" sz="2400" dirty="0"/>
              <a:t>Häufigster Einzelgrund für Antragstellung: Behandlung mit </a:t>
            </a:r>
            <a:r>
              <a:rPr lang="de-DE" sz="2400" dirty="0" err="1"/>
              <a:t>Adalimumab</a:t>
            </a:r>
            <a:r>
              <a:rPr lang="de-DE" sz="2400" dirty="0"/>
              <a:t> bei </a:t>
            </a:r>
            <a:r>
              <a:rPr lang="de-DE" sz="2400" dirty="0" err="1"/>
              <a:t>extended</a:t>
            </a:r>
            <a:r>
              <a:rPr lang="de-DE" sz="2400" dirty="0"/>
              <a:t> </a:t>
            </a:r>
            <a:r>
              <a:rPr lang="de-DE" sz="2400" dirty="0" err="1"/>
              <a:t>Oligoarthritis</a:t>
            </a:r>
            <a:endParaRPr lang="de-DE" sz="2400" dirty="0"/>
          </a:p>
          <a:p>
            <a:pPr marL="342900" indent="-342900">
              <a:lnSpc>
                <a:spcPts val="32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de-DE" sz="2400" dirty="0"/>
              <a:t>Größte Zurückhaltung gegenüber Off-Label-Antragstellung: Durchschnittlicher Zeitaufwand von 52 Minuten. </a:t>
            </a:r>
          </a:p>
          <a:p>
            <a:pPr marL="342900" indent="-342900">
              <a:lnSpc>
                <a:spcPts val="32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de-DE" sz="2400" dirty="0"/>
              <a:t>Positive und zustimmende Antwortquote für den ersten Antrag: 92 %.</a:t>
            </a:r>
          </a:p>
          <a:p>
            <a:pPr marL="342900" indent="-342900">
              <a:lnSpc>
                <a:spcPts val="32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de-DE" sz="2400" dirty="0"/>
              <a:t>Zwei Mitglieder von Wirtschaftlichkeitsprüfung durch GKV betroffen (Prüfung aller Verordnungen; Prüfung nur der TNF-alpha-Inhibitoren)</a:t>
            </a:r>
          </a:p>
          <a:p>
            <a:pPr marL="342900" indent="-342900">
              <a:lnSpc>
                <a:spcPts val="32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de-DE" sz="2400" dirty="0"/>
              <a:t>Wirtschaftlichkeitsprüfung konnte abgewendet werden.</a:t>
            </a:r>
          </a:p>
        </p:txBody>
      </p:sp>
      <p:grpSp>
        <p:nvGrpSpPr>
          <p:cNvPr id="50" name="Gruppieren"/>
          <p:cNvGrpSpPr/>
          <p:nvPr/>
        </p:nvGrpSpPr>
        <p:grpSpPr>
          <a:xfrm>
            <a:off x="1455737" y="30426025"/>
            <a:ext cx="27363738" cy="6492875"/>
            <a:chOff x="0" y="0"/>
            <a:chExt cx="27363737" cy="6492875"/>
          </a:xfrm>
        </p:grpSpPr>
        <p:sp>
          <p:nvSpPr>
            <p:cNvPr id="48" name="Rechteck"/>
            <p:cNvSpPr/>
            <p:nvPr/>
          </p:nvSpPr>
          <p:spPr>
            <a:xfrm>
              <a:off x="0" y="0"/>
              <a:ext cx="27363738" cy="6492875"/>
            </a:xfrm>
            <a:prstGeom prst="rect">
              <a:avLst/>
            </a:prstGeom>
            <a:solidFill>
              <a:srgbClr val="F5FA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3027362">
                <a:defRPr sz="59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9" name="Rechteck"/>
            <p:cNvSpPr txBox="1"/>
            <p:nvPr/>
          </p:nvSpPr>
          <p:spPr>
            <a:xfrm>
              <a:off x="45719" y="2771380"/>
              <a:ext cx="27272300" cy="9501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noAutofit/>
            </a:bodyPr>
            <a:lstStyle>
              <a:lvl1pPr algn="ctr" defTabSz="3027362">
                <a:defRPr sz="5900">
                  <a:solidFill>
                    <a:srgbClr val="FFFFFF"/>
                  </a:solidFill>
                </a:defRPr>
              </a:lvl1pPr>
            </a:lstStyle>
            <a:p>
              <a:r>
                <a:t> </a:t>
              </a:r>
            </a:p>
          </p:txBody>
        </p:sp>
      </p:grpSp>
      <p:grpSp>
        <p:nvGrpSpPr>
          <p:cNvPr id="53" name="Gruppieren"/>
          <p:cNvGrpSpPr/>
          <p:nvPr/>
        </p:nvGrpSpPr>
        <p:grpSpPr>
          <a:xfrm>
            <a:off x="1450181" y="29753678"/>
            <a:ext cx="27363738" cy="1828801"/>
            <a:chOff x="0" y="0"/>
            <a:chExt cx="27363737" cy="1828800"/>
          </a:xfrm>
        </p:grpSpPr>
        <p:sp>
          <p:nvSpPr>
            <p:cNvPr id="51" name="Rechteck"/>
            <p:cNvSpPr/>
            <p:nvPr/>
          </p:nvSpPr>
          <p:spPr>
            <a:xfrm>
              <a:off x="0" y="0"/>
              <a:ext cx="27363738" cy="1828800"/>
            </a:xfrm>
            <a:prstGeom prst="rect">
              <a:avLst/>
            </a:prstGeom>
            <a:solidFill>
              <a:srgbClr val="96C7F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3027362">
                <a:defRPr sz="59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2" name="Text"/>
            <p:cNvSpPr txBox="1"/>
            <p:nvPr/>
          </p:nvSpPr>
          <p:spPr>
            <a:xfrm>
              <a:off x="45719" y="494166"/>
              <a:ext cx="27272300" cy="84046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 defTabSz="3027362">
                <a:defRPr sz="5900">
                  <a:solidFill>
                    <a:srgbClr val="FFFFFF"/>
                  </a:solidFill>
                </a:defRPr>
              </a:lvl1pPr>
            </a:lstStyle>
            <a:p>
              <a:r>
                <a:t> </a:t>
              </a:r>
            </a:p>
          </p:txBody>
        </p:sp>
      </p:grpSp>
      <p:sp>
        <p:nvSpPr>
          <p:cNvPr id="54" name="Diskussion / Fazit"/>
          <p:cNvSpPr txBox="1"/>
          <p:nvPr/>
        </p:nvSpPr>
        <p:spPr>
          <a:xfrm>
            <a:off x="2037241" y="30191146"/>
            <a:ext cx="11481436" cy="10072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defTabSz="3027362">
              <a:defRPr sz="7200">
                <a:solidFill>
                  <a:srgbClr val="202F66"/>
                </a:solidFill>
              </a:defRPr>
            </a:lvl1pPr>
          </a:lstStyle>
          <a:p>
            <a:r>
              <a:t>Diskussion / Fazit</a:t>
            </a:r>
          </a:p>
        </p:txBody>
      </p:sp>
      <p:sp>
        <p:nvSpPr>
          <p:cNvPr id="55" name="- Viele deutsche Kinderrheumatologen sind mit der Off-Labeltherapie konfrontiert.…"/>
          <p:cNvSpPr txBox="1"/>
          <p:nvPr/>
        </p:nvSpPr>
        <p:spPr>
          <a:xfrm>
            <a:off x="2177745" y="31934602"/>
            <a:ext cx="25965786" cy="44558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de-DE" sz="2400" dirty="0" smtClean="0"/>
              <a:t>Viele </a:t>
            </a:r>
            <a:r>
              <a:rPr lang="de-DE" sz="2400" dirty="0"/>
              <a:t>deutsche Kinderrheumatologen sind konfrontiert eine Therapie Off-Label zu verordnen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de-DE" sz="2400" dirty="0"/>
              <a:t>Neben dem Haftungsaspekt spielt die Gefahr einer Wirtschaftlichkeitsprüfung eine Rolle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de-DE" sz="2400" dirty="0"/>
              <a:t>Um Risiko einer Rückforderung durch GKV nicht ausgesetzt zu sein, stellen 57% der Teilnehmer der Umfrage ca. 6,5 Anträge / Jahr selbst, bzw. in Namen des Patienten an GKV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de-DE" sz="2400" dirty="0"/>
              <a:t>Bei durchschnittlichem Zeitaufwand pro Antrag von 52 Minuten, wäre die größte Hilfe und der größte Wunsch der Teilnehmer eine gemeinsame Datenbank für Off-Label-Therapieanträge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de-DE" sz="2400" dirty="0"/>
              <a:t>Die </a:t>
            </a:r>
            <a:r>
              <a:rPr lang="de-DE" sz="2400" dirty="0" err="1"/>
              <a:t>Pharmakotherapiekommission</a:t>
            </a:r>
            <a:r>
              <a:rPr lang="de-DE" sz="2400" dirty="0"/>
              <a:t> bietet sich an, um Aufbau der Datenbank zu kümmern und zu koordinieren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de-DE" sz="2400" dirty="0"/>
              <a:t>Geplant ist, dass die Mitglieder der GKJR dann auf entsprechende Informationen über die Homepage der GKJR zurückgreifen können 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de-DE" sz="2400" dirty="0"/>
              <a:t>Um diese Datenbank aufzubauen und evtl. auch später Musteranträge zu erstellen, ist es wichtig, dass eine anonymisierte Kopie bereits gestellter Anträge oder in Erstellung befindlicher Anträge für eine Off-label-Therapie an </a:t>
            </a:r>
            <a:r>
              <a:rPr lang="de-DE" sz="2400" u="sng" dirty="0">
                <a:solidFill>
                  <a:srgbClr val="419CFF"/>
                </a:solidFill>
                <a:uFill>
                  <a:solidFill>
                    <a:srgbClr val="419CFF"/>
                  </a:solidFill>
                </a:uFill>
                <a:hlinkClick r:id="rId2"/>
              </a:rPr>
              <a:t>pharmakotherapie@gkjr.de</a:t>
            </a:r>
            <a:r>
              <a:rPr lang="de-DE" sz="2400" dirty="0"/>
              <a:t> gesendet werden</a:t>
            </a:r>
          </a:p>
        </p:txBody>
      </p:sp>
      <p:grpSp>
        <p:nvGrpSpPr>
          <p:cNvPr id="58" name="Gruppieren"/>
          <p:cNvGrpSpPr/>
          <p:nvPr/>
        </p:nvGrpSpPr>
        <p:grpSpPr>
          <a:xfrm>
            <a:off x="1455737" y="36826825"/>
            <a:ext cx="27363738" cy="4219575"/>
            <a:chOff x="0" y="0"/>
            <a:chExt cx="27363737" cy="4219575"/>
          </a:xfrm>
        </p:grpSpPr>
        <p:sp>
          <p:nvSpPr>
            <p:cNvPr id="56" name="Rechteck"/>
            <p:cNvSpPr/>
            <p:nvPr/>
          </p:nvSpPr>
          <p:spPr>
            <a:xfrm>
              <a:off x="0" y="0"/>
              <a:ext cx="27363738" cy="4219575"/>
            </a:xfrm>
            <a:prstGeom prst="rect">
              <a:avLst/>
            </a:prstGeom>
            <a:solidFill>
              <a:srgbClr val="F5FA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3027362">
                <a:defRPr sz="59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7" name="Text"/>
            <p:cNvSpPr txBox="1"/>
            <p:nvPr/>
          </p:nvSpPr>
          <p:spPr>
            <a:xfrm>
              <a:off x="45719" y="1689553"/>
              <a:ext cx="27272300" cy="84046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 defTabSz="3027362">
                <a:defRPr sz="5900">
                  <a:solidFill>
                    <a:srgbClr val="FFFFFF"/>
                  </a:solidFill>
                </a:defRPr>
              </a:lvl1pPr>
            </a:lstStyle>
            <a:p>
              <a:r>
                <a:t> </a:t>
              </a:r>
            </a:p>
          </p:txBody>
        </p:sp>
      </p:grpSp>
      <p:grpSp>
        <p:nvGrpSpPr>
          <p:cNvPr id="61" name="Gruppieren"/>
          <p:cNvGrpSpPr/>
          <p:nvPr/>
        </p:nvGrpSpPr>
        <p:grpSpPr>
          <a:xfrm>
            <a:off x="1455737" y="36826825"/>
            <a:ext cx="27363738" cy="1828800"/>
            <a:chOff x="0" y="0"/>
            <a:chExt cx="27363737" cy="1828800"/>
          </a:xfrm>
        </p:grpSpPr>
        <p:sp>
          <p:nvSpPr>
            <p:cNvPr id="59" name="Rechteck"/>
            <p:cNvSpPr/>
            <p:nvPr/>
          </p:nvSpPr>
          <p:spPr>
            <a:xfrm>
              <a:off x="0" y="0"/>
              <a:ext cx="27363738" cy="1828800"/>
            </a:xfrm>
            <a:prstGeom prst="rect">
              <a:avLst/>
            </a:prstGeom>
            <a:solidFill>
              <a:srgbClr val="96C7F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3027362">
                <a:defRPr sz="59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60" name="Text"/>
            <p:cNvSpPr txBox="1"/>
            <p:nvPr/>
          </p:nvSpPr>
          <p:spPr>
            <a:xfrm>
              <a:off x="45719" y="494166"/>
              <a:ext cx="27272300" cy="84046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 defTabSz="3027362">
                <a:defRPr sz="5900">
                  <a:solidFill>
                    <a:srgbClr val="FFFFFF"/>
                  </a:solidFill>
                </a:defRPr>
              </a:lvl1pPr>
            </a:lstStyle>
            <a:p>
              <a:r>
                <a:t> </a:t>
              </a:r>
            </a:p>
          </p:txBody>
        </p:sp>
      </p:grpSp>
      <p:sp>
        <p:nvSpPr>
          <p:cNvPr id="62" name="Literatur"/>
          <p:cNvSpPr txBox="1"/>
          <p:nvPr/>
        </p:nvSpPr>
        <p:spPr>
          <a:xfrm>
            <a:off x="2149157" y="37157025"/>
            <a:ext cx="11481436" cy="10072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defTabSz="3027362">
              <a:defRPr sz="7200">
                <a:solidFill>
                  <a:srgbClr val="202F66"/>
                </a:solidFill>
              </a:defRPr>
            </a:lvl1pPr>
          </a:lstStyle>
          <a:p>
            <a:r>
              <a:t>Literatur</a:t>
            </a:r>
          </a:p>
        </p:txBody>
      </p:sp>
      <p:sp>
        <p:nvSpPr>
          <p:cNvPr id="63" name="Ariane Klein , Gerd Horneff; Off-Label-Behandlung in der Kinderrheumatologie; Arthritis und Rheuma 2023; 43(06): 411-417"/>
          <p:cNvSpPr txBox="1"/>
          <p:nvPr/>
        </p:nvSpPr>
        <p:spPr>
          <a:xfrm>
            <a:off x="2149157" y="38952487"/>
            <a:ext cx="25364067" cy="9601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defTabSz="3027362">
              <a:lnSpc>
                <a:spcPts val="7800"/>
              </a:lnSpc>
              <a:defRPr sz="2400">
                <a:solidFill>
                  <a:srgbClr val="202F66"/>
                </a:solidFill>
              </a:defRPr>
            </a:pPr>
            <a:r>
              <a:t>Ariane Klein</a:t>
            </a:r>
            <a:r>
              <a:rPr i="1"/>
              <a:t> , </a:t>
            </a:r>
            <a:r>
              <a:t>Gerd Horneff; Off-Label-Behandlung in der Kinderrheumatologie; Arthritis und Rheuma 2023; 43(06): 411-417</a:t>
            </a:r>
          </a:p>
        </p:txBody>
      </p:sp>
      <p:pic>
        <p:nvPicPr>
          <p:cNvPr id="64" name="logoklinik" descr="logoklinik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759862" y="1393825"/>
            <a:ext cx="6565901" cy="2971800"/>
          </a:xfrm>
          <a:prstGeom prst="rect">
            <a:avLst/>
          </a:prstGeom>
          <a:ln w="12700">
            <a:miter lim="400000"/>
          </a:ln>
        </p:spPr>
      </p:pic>
      <p:pic>
        <p:nvPicPr>
          <p:cNvPr id="65" name="image.tif" descr="image.t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417452" y="7060803"/>
            <a:ext cx="6854137" cy="5030107"/>
          </a:xfrm>
          <a:prstGeom prst="rect">
            <a:avLst/>
          </a:prstGeom>
          <a:ln w="12700">
            <a:miter lim="400000"/>
          </a:ln>
        </p:spPr>
      </p:pic>
      <p:sp>
        <p:nvSpPr>
          <p:cNvPr id="66" name="Zulassungssituation 2023 von Biologika und Small Molecules mit angenommener Wirksamkeit bei kinderrheumato-logischen Indikationen;…"/>
          <p:cNvSpPr txBox="1">
            <a:spLocks noGrp="1"/>
          </p:cNvSpPr>
          <p:nvPr>
            <p:ph type="title" idx="4294967295"/>
          </p:nvPr>
        </p:nvSpPr>
        <p:spPr>
          <a:xfrm>
            <a:off x="25653862" y="6709030"/>
            <a:ext cx="2734358" cy="4844968"/>
          </a:xfrm>
          <a:prstGeom prst="rect">
            <a:avLst/>
          </a:prstGeom>
        </p:spPr>
        <p:txBody>
          <a:bodyPr>
            <a:normAutofit/>
          </a:bodyPr>
          <a:lstStyle/>
          <a:p>
            <a:pPr defTabSz="914400">
              <a:lnSpc>
                <a:spcPct val="100000"/>
              </a:lnSpc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t>Zulassungssituation 2023 von Biologika und Small Molecules mit angenommener Wirksamkeit bei kinderrheumato-logischen</a:t>
            </a:r>
            <a:br/>
            <a:r>
              <a:t>Indikationen; </a:t>
            </a:r>
          </a:p>
          <a:p>
            <a:pPr defTabSz="914400">
              <a:lnSpc>
                <a:spcPct val="100000"/>
              </a:lnSpc>
              <a:defRPr sz="2000"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 defTabSz="914400">
              <a:lnSpc>
                <a:spcPct val="100000"/>
              </a:lnSpc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t>grün: zugelassen, rot: nicht zugelassen, grau: in ieser Indikation keine Wirksamkeit angenommen.</a:t>
            </a:r>
          </a:p>
        </p:txBody>
      </p:sp>
      <p:pic>
        <p:nvPicPr>
          <p:cNvPr id="67" name="Bildschirmfoto 2024-10-13 um 20.47.31.png" descr="Bildschirmfoto 2024-10-13 um 20.47.3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010061" y="19373840"/>
            <a:ext cx="6479632" cy="9775792"/>
          </a:xfrm>
          <a:prstGeom prst="rect">
            <a:avLst/>
          </a:prstGeom>
          <a:ln w="12700">
            <a:miter lim="400000"/>
          </a:ln>
        </p:spPr>
      </p:pic>
      <p:sp>
        <p:nvSpPr>
          <p:cNvPr id="68" name="Zum Bearbeiten doppelklicken"/>
          <p:cNvSpPr txBox="1">
            <a:spLocks noGrp="1"/>
          </p:cNvSpPr>
          <p:nvPr>
            <p:ph type="body" sz="quarter" idx="4294967295"/>
          </p:nvPr>
        </p:nvSpPr>
        <p:spPr>
          <a:xfrm>
            <a:off x="8451410" y="24744948"/>
            <a:ext cx="6553201" cy="4114801"/>
          </a:xfrm>
          <a:prstGeom prst="rect">
            <a:avLst/>
          </a:prstGeom>
        </p:spPr>
        <p:txBody>
          <a:bodyPr lIns="45718" tIns="45718" rIns="45718" bIns="45718">
            <a:normAutofit/>
          </a:bodyPr>
          <a:lstStyle>
            <a:lvl1pPr marL="342900" indent="-342900" defTabSz="914400">
              <a:lnSpc>
                <a:spcPct val="100000"/>
              </a:lnSpc>
              <a:spcBef>
                <a:spcPts val="400"/>
              </a:spcBef>
              <a:buSzTx/>
              <a:buFontTx/>
              <a:buNone/>
              <a:defRPr sz="2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dirty="0"/>
              <a:t>		</a:t>
            </a:r>
          </a:p>
        </p:txBody>
      </p:sp>
      <p:pic>
        <p:nvPicPr>
          <p:cNvPr id="69" name="Diagramm 3" descr="Diagramm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51410" y="24744948"/>
            <a:ext cx="5098258" cy="3810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70" name="Bildschirmfoto 2025-03-02 um 12.05.57.png" descr="Bildschirmfoto 2025-03-02 um 12.05.57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820672" y="25280909"/>
            <a:ext cx="2980367" cy="3760792"/>
          </a:xfrm>
          <a:prstGeom prst="rect">
            <a:avLst/>
          </a:prstGeom>
          <a:ln w="12700">
            <a:miter lim="400000"/>
          </a:ln>
        </p:spPr>
      </p:pic>
      <p:sp>
        <p:nvSpPr>
          <p:cNvPr id="71" name="Rechteck 1"/>
          <p:cNvSpPr txBox="1"/>
          <p:nvPr/>
        </p:nvSpPr>
        <p:spPr>
          <a:xfrm>
            <a:off x="2346684" y="23854106"/>
            <a:ext cx="3561634" cy="11482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defTabSz="914400">
              <a:defRPr sz="2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Aufgewendete Arbeitszeit in Minuten für einen off-label-Antrag</a:t>
            </a:r>
          </a:p>
        </p:txBody>
      </p:sp>
      <p:sp>
        <p:nvSpPr>
          <p:cNvPr id="72" name="Abgefragte Medikamente"/>
          <p:cNvSpPr txBox="1"/>
          <p:nvPr/>
        </p:nvSpPr>
        <p:spPr>
          <a:xfrm>
            <a:off x="22364447" y="18791321"/>
            <a:ext cx="3509775" cy="4370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2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Abgefragte Medikamente</a:t>
            </a:r>
          </a:p>
        </p:txBody>
      </p:sp>
      <p:pic>
        <p:nvPicPr>
          <p:cNvPr id="73" name="Bildschirmfoto 2025-03-02 um 12.16.42.png" descr="Bildschirmfoto 2025-03-02 um 12.16.42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53861" y="25280909"/>
            <a:ext cx="4281488" cy="363220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43A18DB7CD2A4942952B8CA75A06D75F" ma:contentTypeVersion="6" ma:contentTypeDescription="Ein neues Dokument erstellen." ma:contentTypeScope="" ma:versionID="40ec45655e00a6586d9118f93830cf8f">
  <xsd:schema xmlns:xsd="http://www.w3.org/2001/XMLSchema" xmlns:xs="http://www.w3.org/2001/XMLSchema" xmlns:p="http://schemas.microsoft.com/office/2006/metadata/properties" xmlns:ns3="f79de4cf-21d7-49b3-9646-c37db8c926c5" targetNamespace="http://schemas.microsoft.com/office/2006/metadata/properties" ma:root="true" ma:fieldsID="0e9666653e9c41b9629944b052b07621" ns3:_="">
    <xsd:import namespace="f79de4cf-21d7-49b3-9646-c37db8c926c5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_activity" minOccurs="0"/>
                <xsd:element ref="ns3:MediaServiceSearchProperties" minOccurs="0"/>
                <xsd:element ref="ns3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9de4cf-21d7-49b3-9646-c37db8c926c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_activity" ma:index="11" nillable="true" ma:displayName="_activity" ma:hidden="true" ma:internalName="_activity">
      <xsd:simpleType>
        <xsd:restriction base="dms:Note"/>
      </xsd:simpleType>
    </xsd:element>
    <xsd:element name="MediaServiceSearchProperties" ma:index="1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f79de4cf-21d7-49b3-9646-c37db8c926c5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525D331-B64B-4680-A23A-6FF71450EA06}">
  <ds:schemaRefs>
    <ds:schemaRef ds:uri="http://schemas.microsoft.com/office/2006/metadata/contentType"/>
    <ds:schemaRef ds:uri="http://schemas.microsoft.com/office/2006/metadata/properties/metaAttributes"/>
    <ds:schemaRef ds:uri="http://www.w3.org/2000/xmlns/"/>
    <ds:schemaRef ds:uri="http://www.w3.org/2001/XMLSchema"/>
    <ds:schemaRef ds:uri="f79de4cf-21d7-49b3-9646-c37db8c926c5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BC24D34-722E-4213-B144-C04E5BDEC4E3}">
  <ds:schemaRefs>
    <ds:schemaRef ds:uri="http://www.w3.org/XML/1998/namespace"/>
    <ds:schemaRef ds:uri="http://schemas.microsoft.com/office/infopath/2007/PartnerControls"/>
    <ds:schemaRef ds:uri="http://purl.org/dc/elements/1.1/"/>
    <ds:schemaRef ds:uri="f79de4cf-21d7-49b3-9646-c37db8c926c5"/>
    <ds:schemaRef ds:uri="http://schemas.microsoft.com/office/2006/metadata/properties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5A76BE4E-8817-47BD-94AA-9127435ACDB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586</Words>
  <Application>Microsoft Office PowerPoint</Application>
  <PresentationFormat>Benutzerdefiniert</PresentationFormat>
  <Paragraphs>50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Helvetica Neue</vt:lpstr>
      <vt:lpstr>Office</vt:lpstr>
      <vt:lpstr>Zulassungssituation 2023 von Biologika und Small Molecules mit angenommener Wirksamkeit bei kinderrheumato-logischen Indikationen;   grün: zugelassen, rot: nicht zugelassen, grau: in ieser Indikation keine Wirksamkeit angenommen.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Zulassungssituation 2023 von Biologika und Small Molecules mit angenommener Wirksamkeit bei kinderrheumato-logischen Indikationen;   grün: zugelassen, rot: nicht zugelassen, grau: in ieser Indikation keine Wirksamkeit angenommen.</dc:title>
  <dc:creator>Urban, Dr. med. Andreas</dc:creator>
  <cp:lastModifiedBy>Urban, Dr. Andreas</cp:lastModifiedBy>
  <cp:revision>12</cp:revision>
  <dcterms:modified xsi:type="dcterms:W3CDTF">2025-03-07T13:28:43Z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0x01010043A18DB7CD2A4942952B8CA75A06D75F</vt:lpwstr>
  </property>
</Properties>
</file>