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ley, Gabriele" initials="FG" lastIdx="1" clrIdx="0">
    <p:extLst>
      <p:ext uri="{19B8F6BF-5375-455C-9EA6-DF929625EA0E}">
        <p15:presenceInfo xmlns:p15="http://schemas.microsoft.com/office/powerpoint/2012/main" userId="Fley, Gabrie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99CCFF"/>
    <a:srgbClr val="2FD7FF"/>
    <a:srgbClr val="00CCFF"/>
    <a:srgbClr val="0606DE"/>
    <a:srgbClr val="04C6E0"/>
    <a:srgbClr val="D5770F"/>
    <a:srgbClr val="82E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1" autoAdjust="0"/>
    <p:restoredTop sz="94660"/>
  </p:normalViewPr>
  <p:slideViewPr>
    <p:cSldViewPr snapToGrid="0">
      <p:cViewPr>
        <p:scale>
          <a:sx n="33" d="100"/>
          <a:sy n="33" d="100"/>
        </p:scale>
        <p:origin x="1560" y="-37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de-DE"/>
              <a:t>Titelmasterformat durch Klicken bearbeiten</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CC5D6038-736B-414B-9D00-1C068D7C21DA}" type="datetimeFigureOut">
              <a:rPr lang="de-DE" smtClean="0"/>
              <a:t>28.02.2025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2361434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C5D6038-736B-414B-9D00-1C068D7C21DA}" type="datetimeFigureOut">
              <a:rPr lang="de-DE" smtClean="0"/>
              <a:t>28.02.2025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3553107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C5D6038-736B-414B-9D00-1C068D7C21DA}" type="datetimeFigureOut">
              <a:rPr lang="de-DE" smtClean="0"/>
              <a:t>28.02.2025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2022958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C5D6038-736B-414B-9D00-1C068D7C21DA}" type="datetimeFigureOut">
              <a:rPr lang="de-DE" smtClean="0"/>
              <a:t>28.02.2025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335964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de-DE"/>
              <a:t>Titelmasterformat durch Klicken bearbeiten</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C5D6038-736B-414B-9D00-1C068D7C21DA}" type="datetimeFigureOut">
              <a:rPr lang="de-DE" smtClean="0"/>
              <a:t>28.02.2025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2301298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CC5D6038-736B-414B-9D00-1C068D7C21DA}" type="datetimeFigureOut">
              <a:rPr lang="de-DE" smtClean="0"/>
              <a:t>28.02.2025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4239608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a:t>Formatvorlagen des Textmasters bearbeiten</a:t>
            </a:r>
          </a:p>
        </p:txBody>
      </p:sp>
      <p:sp>
        <p:nvSpPr>
          <p:cNvPr id="4" name="Content Placeholder 3"/>
          <p:cNvSpPr>
            <a:spLocks noGrp="1"/>
          </p:cNvSpPr>
          <p:nvPr>
            <p:ph sz="half" idx="2"/>
          </p:nvPr>
        </p:nvSpPr>
        <p:spPr>
          <a:xfrm>
            <a:off x="2085368" y="15635264"/>
            <a:ext cx="12807832" cy="22997117"/>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a:t>Formatvorlagen des Textmasters bearbeiten</a:t>
            </a:r>
          </a:p>
        </p:txBody>
      </p:sp>
      <p:sp>
        <p:nvSpPr>
          <p:cNvPr id="6" name="Content Placeholder 5"/>
          <p:cNvSpPr>
            <a:spLocks noGrp="1"/>
          </p:cNvSpPr>
          <p:nvPr>
            <p:ph sz="quarter" idx="4"/>
          </p:nvPr>
        </p:nvSpPr>
        <p:spPr>
          <a:xfrm>
            <a:off x="15326828" y="15635264"/>
            <a:ext cx="12870909" cy="22997117"/>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CC5D6038-736B-414B-9D00-1C068D7C21DA}" type="datetimeFigureOut">
              <a:rPr lang="de-DE" smtClean="0"/>
              <a:t>28.02.2025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547381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CC5D6038-736B-414B-9D00-1C068D7C21DA}" type="datetimeFigureOut">
              <a:rPr lang="de-DE" smtClean="0"/>
              <a:t>28.02.2025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526928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5D6038-736B-414B-9D00-1C068D7C21DA}" type="datetimeFigureOut">
              <a:rPr lang="de-DE" smtClean="0"/>
              <a:t>28.02.2025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4189112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a:t>Titelmasterformat durch Klicken bearbeiten</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C5D6038-736B-414B-9D00-1C068D7C21DA}" type="datetimeFigureOut">
              <a:rPr lang="de-DE" smtClean="0"/>
              <a:t>28.02.2025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366782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de-DE"/>
              <a:t>Bild durch Klicken auf Symbol hinzufügen</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C5D6038-736B-414B-9D00-1C068D7C21DA}" type="datetimeFigureOut">
              <a:rPr lang="de-DE" smtClean="0"/>
              <a:t>28.02.2025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9F75325E-FE69-42F2-AE41-7DB0B5BBE6E7}" type="slidenum">
              <a:rPr lang="de-DE" smtClean="0"/>
              <a:t>‹Nr.›</a:t>
            </a:fld>
            <a:endParaRPr lang="de-DE"/>
          </a:p>
        </p:txBody>
      </p:sp>
    </p:spTree>
    <p:extLst>
      <p:ext uri="{BB962C8B-B14F-4D97-AF65-F5344CB8AC3E}">
        <p14:creationId xmlns:p14="http://schemas.microsoft.com/office/powerpoint/2010/main" val="277186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CC5D6038-736B-414B-9D00-1C068D7C21DA}" type="datetimeFigureOut">
              <a:rPr lang="de-DE" smtClean="0"/>
              <a:t>28.02.2025</a:t>
            </a:fld>
            <a:endParaRPr lang="de-DE"/>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9F75325E-FE69-42F2-AE41-7DB0B5BBE6E7}" type="slidenum">
              <a:rPr lang="de-DE" smtClean="0"/>
              <a:t>‹Nr.›</a:t>
            </a:fld>
            <a:endParaRPr lang="de-DE"/>
          </a:p>
        </p:txBody>
      </p:sp>
    </p:spTree>
    <p:extLst>
      <p:ext uri="{BB962C8B-B14F-4D97-AF65-F5344CB8AC3E}">
        <p14:creationId xmlns:p14="http://schemas.microsoft.com/office/powerpoint/2010/main" val="1228253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rot="10800000" flipV="1">
            <a:off x="-1" y="-2558"/>
            <a:ext cx="30257751" cy="6381694"/>
          </a:xfrm>
          <a:prstGeom prst="rect">
            <a:avLst/>
          </a:prstGeom>
          <a:solidFill>
            <a:schemeClr val="accent1">
              <a:lumMod val="60000"/>
              <a:lumOff val="40000"/>
            </a:schemeClr>
          </a:solid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9900" dirty="0">
              <a:solidFill>
                <a:schemeClr val="tx1"/>
              </a:solidFill>
            </a:endParaRPr>
          </a:p>
        </p:txBody>
      </p:sp>
      <p:sp>
        <p:nvSpPr>
          <p:cNvPr id="7" name="Rechteck 6"/>
          <p:cNvSpPr/>
          <p:nvPr/>
        </p:nvSpPr>
        <p:spPr>
          <a:xfrm>
            <a:off x="224007" y="1002732"/>
            <a:ext cx="25490904" cy="3247043"/>
          </a:xfrm>
          <a:prstGeom prst="rect">
            <a:avLst/>
          </a:prstGeom>
        </p:spPr>
        <p:txBody>
          <a:bodyPr wrap="square">
            <a:spAutoFit/>
          </a:bodyPr>
          <a:lstStyle/>
          <a:p>
            <a:pPr lvl="0"/>
            <a:r>
              <a:rPr lang="de-DE" sz="11000" b="1" dirty="0" err="1">
                <a:solidFill>
                  <a:prstClr val="black"/>
                </a:solidFill>
              </a:rPr>
              <a:t>Calcinosen</a:t>
            </a:r>
            <a:r>
              <a:rPr lang="de-DE" sz="11000" b="1" dirty="0">
                <a:solidFill>
                  <a:prstClr val="black"/>
                </a:solidFill>
              </a:rPr>
              <a:t> bei juveniler Dermatomyositis</a:t>
            </a:r>
          </a:p>
          <a:p>
            <a:pPr lvl="0"/>
            <a:r>
              <a:rPr lang="de-DE" sz="9500" b="1" dirty="0">
                <a:solidFill>
                  <a:prstClr val="black"/>
                </a:solidFill>
              </a:rPr>
              <a:t>Herausforderungen der Wundversorgung</a:t>
            </a:r>
            <a:endParaRPr lang="en-US" sz="9500" b="1" dirty="0">
              <a:solidFill>
                <a:prstClr val="black"/>
              </a:solidFill>
            </a:endParaRPr>
          </a:p>
        </p:txBody>
      </p:sp>
      <p:sp>
        <p:nvSpPr>
          <p:cNvPr id="9" name="Rechteck 8"/>
          <p:cNvSpPr/>
          <p:nvPr/>
        </p:nvSpPr>
        <p:spPr>
          <a:xfrm>
            <a:off x="224008" y="41554443"/>
            <a:ext cx="29792267" cy="87280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rPr>
              <a:t>Kontakt: forster.susanne@rheuma-kinderklinik.de</a:t>
            </a:r>
          </a:p>
        </p:txBody>
      </p:sp>
      <p:sp>
        <p:nvSpPr>
          <p:cNvPr id="8" name="Textfeld 7"/>
          <p:cNvSpPr txBox="1"/>
          <p:nvPr/>
        </p:nvSpPr>
        <p:spPr>
          <a:xfrm>
            <a:off x="224013" y="4562796"/>
            <a:ext cx="28826485" cy="1538883"/>
          </a:xfrm>
          <a:prstGeom prst="rect">
            <a:avLst/>
          </a:prstGeom>
          <a:noFill/>
        </p:spPr>
        <p:txBody>
          <a:bodyPr wrap="square" rtlCol="0">
            <a:spAutoFit/>
          </a:bodyPr>
          <a:lstStyle/>
          <a:p>
            <a:r>
              <a:rPr lang="de-DE" sz="5400" dirty="0"/>
              <a:t>Susanne Forster*, Gabriele Fley, Jana Mattei </a:t>
            </a:r>
          </a:p>
          <a:p>
            <a:r>
              <a:rPr lang="de-DE" sz="4000" i="1" dirty="0"/>
              <a:t>Deutsches Zentrum für Kinder- und </a:t>
            </a:r>
            <a:r>
              <a:rPr lang="de-DE" sz="4000" i="1" dirty="0" err="1"/>
              <a:t>Jugendrheumatologie</a:t>
            </a:r>
            <a:r>
              <a:rPr lang="de-DE" sz="4000" i="1" dirty="0"/>
              <a:t>, Garmisch-Partenkirchen</a:t>
            </a:r>
          </a:p>
        </p:txBody>
      </p:sp>
      <p:sp>
        <p:nvSpPr>
          <p:cNvPr id="55" name="Textfeld 54"/>
          <p:cNvSpPr txBox="1"/>
          <p:nvPr/>
        </p:nvSpPr>
        <p:spPr>
          <a:xfrm>
            <a:off x="15246351" y="35263660"/>
            <a:ext cx="14804853" cy="5793894"/>
          </a:xfrm>
          <a:prstGeom prst="rect">
            <a:avLst/>
          </a:prstGeom>
          <a:solidFill>
            <a:schemeClr val="accent1">
              <a:lumMod val="60000"/>
              <a:lumOff val="40000"/>
            </a:schemeClr>
          </a:solidFill>
          <a:ln>
            <a:solidFill>
              <a:schemeClr val="accent2"/>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just"/>
            <a:endParaRPr lang="en-US" sz="1050" b="1" dirty="0"/>
          </a:p>
          <a:p>
            <a:pPr algn="just"/>
            <a:r>
              <a:rPr lang="en-US" sz="4000" b="1" dirty="0"/>
              <a:t>Take home Message</a:t>
            </a:r>
          </a:p>
          <a:p>
            <a:pPr algn="just"/>
            <a:endParaRPr lang="de-DE" sz="2800" dirty="0"/>
          </a:p>
          <a:p>
            <a:pPr marL="571500" indent="-571500" algn="just">
              <a:buFont typeface="Wingdings" panose="05000000000000000000" pitchFamily="2" charset="2"/>
              <a:buChar char="Ø"/>
            </a:pPr>
            <a:r>
              <a:rPr lang="de-DE" sz="3600" dirty="0"/>
              <a:t>ohne </a:t>
            </a:r>
            <a:r>
              <a:rPr lang="de-DE" sz="3600" b="1" dirty="0"/>
              <a:t>adäquate Behandlung der Grunderkrankung</a:t>
            </a:r>
            <a:r>
              <a:rPr lang="de-DE" sz="3600" dirty="0"/>
              <a:t>, keine Basis für eine langfristige Besserung </a:t>
            </a:r>
            <a:r>
              <a:rPr lang="de-DE" sz="3600" dirty="0" err="1"/>
              <a:t>cutaner</a:t>
            </a:r>
            <a:r>
              <a:rPr lang="de-DE" sz="3600" dirty="0"/>
              <a:t> </a:t>
            </a:r>
            <a:r>
              <a:rPr lang="de-DE" sz="3600" dirty="0" err="1"/>
              <a:t>Calcinosen</a:t>
            </a:r>
            <a:r>
              <a:rPr lang="de-DE" sz="3600" dirty="0"/>
              <a:t> </a:t>
            </a:r>
          </a:p>
          <a:p>
            <a:pPr marL="571500" indent="-571500" algn="just">
              <a:buFont typeface="Wingdings" panose="05000000000000000000" pitchFamily="2" charset="2"/>
              <a:buChar char="Ø"/>
            </a:pPr>
            <a:r>
              <a:rPr lang="de-DE" sz="3600" b="1" dirty="0"/>
              <a:t>Nutzung aller Möglichkeiten der modernen Wundversorgung </a:t>
            </a:r>
            <a:r>
              <a:rPr lang="de-DE" sz="3600" dirty="0"/>
              <a:t>unter </a:t>
            </a:r>
            <a:r>
              <a:rPr lang="de-DE" sz="3600" b="1" dirty="0"/>
              <a:t>Berücksichtigung der individuellen Bedürfnisse </a:t>
            </a:r>
            <a:r>
              <a:rPr lang="de-DE" sz="3600" dirty="0"/>
              <a:t>der Patienten</a:t>
            </a:r>
          </a:p>
          <a:p>
            <a:pPr marL="571500" indent="-571500" algn="just">
              <a:buFont typeface="Wingdings" panose="05000000000000000000" pitchFamily="2" charset="2"/>
              <a:buChar char="Ø"/>
            </a:pPr>
            <a:r>
              <a:rPr lang="de-DE" sz="3600" b="1" dirty="0"/>
              <a:t>Edukation</a:t>
            </a:r>
          </a:p>
          <a:p>
            <a:pPr marL="571500" indent="-571500" algn="just">
              <a:buFont typeface="Wingdings" panose="05000000000000000000" pitchFamily="2" charset="2"/>
              <a:buChar char="Ø"/>
            </a:pPr>
            <a:r>
              <a:rPr lang="de-DE" sz="3600" dirty="0"/>
              <a:t>Steigerung der </a:t>
            </a:r>
            <a:r>
              <a:rPr lang="de-DE" sz="3600" b="1" dirty="0"/>
              <a:t>Lebensqualität</a:t>
            </a:r>
          </a:p>
          <a:p>
            <a:pPr marL="571500" indent="-571500" algn="just">
              <a:buFont typeface="Wingdings" panose="05000000000000000000" pitchFamily="2" charset="2"/>
              <a:buChar char="Ø"/>
            </a:pPr>
            <a:r>
              <a:rPr lang="de-DE" sz="3600" dirty="0"/>
              <a:t>Förderung des </a:t>
            </a:r>
            <a:r>
              <a:rPr lang="de-DE" sz="3600" b="1" dirty="0"/>
              <a:t>Selbstmanagements</a:t>
            </a:r>
          </a:p>
          <a:p>
            <a:pPr marL="571500" indent="-571500" algn="just">
              <a:buFont typeface="Wingdings" panose="05000000000000000000" pitchFamily="2" charset="2"/>
              <a:buChar char="Ø"/>
            </a:pPr>
            <a:r>
              <a:rPr lang="de-DE" sz="3600" dirty="0"/>
              <a:t>Einbeziehung von </a:t>
            </a:r>
            <a:r>
              <a:rPr lang="de-DE" sz="3600" b="1" dirty="0"/>
              <a:t>Wundexperten</a:t>
            </a:r>
          </a:p>
          <a:p>
            <a:pPr algn="just"/>
            <a:endParaRPr lang="de-DE" sz="400" b="1" dirty="0"/>
          </a:p>
        </p:txBody>
      </p:sp>
      <p:pic>
        <p:nvPicPr>
          <p:cNvPr id="23" name="Grafik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91867" y="1893367"/>
            <a:ext cx="6248132" cy="4165422"/>
          </a:xfrm>
          <a:prstGeom prst="rect">
            <a:avLst/>
          </a:prstGeom>
        </p:spPr>
      </p:pic>
      <p:sp>
        <p:nvSpPr>
          <p:cNvPr id="12" name="Textfeld 11"/>
          <p:cNvSpPr txBox="1"/>
          <p:nvPr/>
        </p:nvSpPr>
        <p:spPr>
          <a:xfrm>
            <a:off x="224007" y="6654359"/>
            <a:ext cx="14804853" cy="2834622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de-DE" sz="4000" b="1" dirty="0"/>
              <a:t>Einleitung</a:t>
            </a:r>
          </a:p>
          <a:p>
            <a:pPr algn="just"/>
            <a:r>
              <a:rPr lang="de-DE" sz="3600" dirty="0"/>
              <a:t>Die juvenile Dermatomyositis (JDM) ist eine häufige chronische Autoimmunerkrankung im Kindesalter. Im Allgemeinen manifestiert sich die JDM mit einer proximalen Muskelschwäche und charakteristischen Hautveränderungen, aber auch andere Organe können betroffen sein. </a:t>
            </a:r>
          </a:p>
          <a:p>
            <a:pPr algn="just"/>
            <a:r>
              <a:rPr lang="de-DE" sz="3600" dirty="0"/>
              <a:t>Etwa 35% der JDM-Patienten, die im Deutschen Zentrum für Kinder- und </a:t>
            </a:r>
            <a:r>
              <a:rPr lang="de-DE" sz="3600" dirty="0" err="1"/>
              <a:t>Jugendrheumatologie</a:t>
            </a:r>
            <a:r>
              <a:rPr lang="de-DE" sz="3600" dirty="0"/>
              <a:t> (DZKJR) in Garmisch-Partenkirchen behandelt werden, weisen </a:t>
            </a:r>
            <a:r>
              <a:rPr lang="de-DE" sz="3600" dirty="0" err="1"/>
              <a:t>cutane</a:t>
            </a:r>
            <a:r>
              <a:rPr lang="de-DE" sz="3600" dirty="0"/>
              <a:t> </a:t>
            </a:r>
            <a:r>
              <a:rPr lang="de-DE" sz="3600" dirty="0" err="1"/>
              <a:t>Calcinosen</a:t>
            </a:r>
            <a:r>
              <a:rPr lang="de-DE" sz="3600" dirty="0"/>
              <a:t> auf, die ulzerieren können. Für die Behandlung dieser </a:t>
            </a:r>
            <a:r>
              <a:rPr lang="de-DE" sz="3600" dirty="0" err="1"/>
              <a:t>Calcinosen</a:t>
            </a:r>
            <a:r>
              <a:rPr lang="de-DE" sz="3600" dirty="0"/>
              <a:t> gibt es keine offizielle Leitlinie oder Standardtherapie. Die Lokalbehandlung richtet sich nach der individuellen Ausprägung. Voraussetzung einer erfolgreiche Lokaltherapie ist eine gute Kontrolle der Entzündungsaktivität durch eine effektive systemische Therapie. </a:t>
            </a:r>
          </a:p>
          <a:p>
            <a:pPr algn="just"/>
            <a:r>
              <a:rPr lang="de-DE" sz="3600" dirty="0"/>
              <a:t>Im Deutschen Zentrum für Kinder- und </a:t>
            </a:r>
            <a:r>
              <a:rPr lang="de-DE" sz="3600" dirty="0" err="1"/>
              <a:t>Jugendrheumatologie</a:t>
            </a:r>
            <a:r>
              <a:rPr lang="de-DE" sz="3600" dirty="0"/>
              <a:t> wurden in den Jahren 2018 bis 2024 jährlich zwischen 21 und 29 Kinder mit JDM behandelt, die auch </a:t>
            </a:r>
            <a:r>
              <a:rPr lang="de-DE" sz="3600" dirty="0" err="1"/>
              <a:t>cutane</a:t>
            </a:r>
            <a:r>
              <a:rPr lang="de-DE" sz="3600" dirty="0"/>
              <a:t> </a:t>
            </a:r>
            <a:r>
              <a:rPr lang="de-DE" sz="3600" dirty="0" err="1"/>
              <a:t>Calcinosen</a:t>
            </a:r>
            <a:r>
              <a:rPr lang="de-DE" sz="3600" dirty="0"/>
              <a:t> aufwiesen. Das entspricht 31 bis 43 Prozent der Fälle mit einer JDM. Etwa 7 bis 8 dieser Kinder hatten eine große Anzahl ausgeprägter Wunden, von denen einige mit multiresistenten Keimen besiedelt waren. </a:t>
            </a:r>
          </a:p>
          <a:p>
            <a:pPr algn="just"/>
            <a:r>
              <a:rPr lang="de-DE" sz="3600" dirty="0"/>
              <a:t>Diese Situationen erfordern ein ausgeklügeltes Wundmanagement mit einem speziellen Wundbehandlungskonzept, dem Einsatz modernster Wundauflagen und einer intensiven Betreuung der Kinder und ihrer Angehörigen.</a:t>
            </a:r>
          </a:p>
          <a:p>
            <a:pPr algn="just"/>
            <a:endParaRPr lang="de-DE" sz="3600" dirty="0"/>
          </a:p>
          <a:p>
            <a:pPr algn="just"/>
            <a:r>
              <a:rPr lang="de-DE" sz="4000" b="1" dirty="0"/>
              <a:t>Fallbericht</a:t>
            </a:r>
            <a:r>
              <a:rPr lang="de-DE" sz="3600" dirty="0"/>
              <a:t> </a:t>
            </a:r>
          </a:p>
          <a:p>
            <a:pPr algn="just"/>
            <a:r>
              <a:rPr lang="de-DE" sz="3600" dirty="0"/>
              <a:t>Die Patientin erkrankte im Alter von 2 Jahren an einer juvenilen Dermatomyositis. Ab dem Alter von 4 Jahren zeigt sie erste </a:t>
            </a:r>
            <a:r>
              <a:rPr lang="de-DE" sz="3600" dirty="0" err="1"/>
              <a:t>Hautver</a:t>
            </a:r>
            <a:r>
              <a:rPr lang="de-DE" sz="3600" dirty="0"/>
              <a:t>-änderungen einer </a:t>
            </a:r>
            <a:r>
              <a:rPr lang="de-DE" sz="3600" dirty="0" err="1"/>
              <a:t>Calcinosis</a:t>
            </a:r>
            <a:r>
              <a:rPr lang="de-DE" sz="3600" dirty="0"/>
              <a:t> </a:t>
            </a:r>
            <a:r>
              <a:rPr lang="de-DE" sz="3600" dirty="0" err="1"/>
              <a:t>cutis</a:t>
            </a:r>
            <a:r>
              <a:rPr lang="de-DE" sz="3600" dirty="0"/>
              <a:t>. Im Laufe der Jahre breiten sich die Hautveränderungen über den ganzen Körper aus, wobei vor allem Knie, Ellbogen und Gesäß betroffen sind. </a:t>
            </a:r>
          </a:p>
          <a:p>
            <a:pPr algn="just"/>
            <a:r>
              <a:rPr lang="de-DE" sz="3600" dirty="0"/>
              <a:t>Die Patientin befindet sich seit Jahren in stationärer Behandlung im Deutschen Zentrum für Kinder- und </a:t>
            </a:r>
            <a:r>
              <a:rPr lang="de-DE" sz="3600" dirty="0" err="1"/>
              <a:t>Jugendrheumatologie</a:t>
            </a:r>
            <a:r>
              <a:rPr lang="de-DE" sz="3600" dirty="0"/>
              <a:t>.  </a:t>
            </a:r>
          </a:p>
          <a:p>
            <a:pPr algn="just"/>
            <a:r>
              <a:rPr lang="de-DE" sz="3600" dirty="0"/>
              <a:t>Bei dem hier dargestellten Aufenthalt zeigen sich zahlreiche </a:t>
            </a:r>
            <a:r>
              <a:rPr lang="de-DE" sz="3600" dirty="0" err="1"/>
              <a:t>Calcinosen</a:t>
            </a:r>
            <a:r>
              <a:rPr lang="de-DE" sz="3600" dirty="0"/>
              <a:t> der Haut (siehe Abbildung 1), die aktuell zum Teil mit Pseudomonas aeruginosa und </a:t>
            </a:r>
            <a:r>
              <a:rPr lang="de-DE" sz="3600" dirty="0" err="1"/>
              <a:t>Staphylococcus</a:t>
            </a:r>
            <a:r>
              <a:rPr lang="de-DE" sz="3600" dirty="0"/>
              <a:t> </a:t>
            </a:r>
            <a:r>
              <a:rPr lang="de-DE" sz="3600" dirty="0" err="1"/>
              <a:t>aureus</a:t>
            </a:r>
            <a:r>
              <a:rPr lang="de-DE" sz="3600" dirty="0"/>
              <a:t> infiziert sind. </a:t>
            </a:r>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endParaRPr lang="de-DE" sz="3600" dirty="0"/>
          </a:p>
          <a:p>
            <a:endParaRPr lang="de-DE" sz="3600" dirty="0"/>
          </a:p>
          <a:p>
            <a:endParaRPr lang="de-DE" sz="3600" dirty="0"/>
          </a:p>
          <a:p>
            <a:endParaRPr lang="de-DE" sz="3600" dirty="0"/>
          </a:p>
          <a:p>
            <a:endParaRPr lang="de-DE" sz="3600" dirty="0"/>
          </a:p>
          <a:p>
            <a:endParaRPr lang="de-DE" sz="3600" dirty="0"/>
          </a:p>
          <a:p>
            <a:endParaRPr lang="de-DE" sz="3600" dirty="0"/>
          </a:p>
          <a:p>
            <a:endParaRPr lang="de-DE" sz="3600" dirty="0"/>
          </a:p>
          <a:p>
            <a:endParaRPr lang="de-DE" sz="3600" dirty="0"/>
          </a:p>
          <a:p>
            <a:pPr algn="ctr"/>
            <a:r>
              <a:rPr lang="de-DE" sz="3200" i="1" dirty="0"/>
              <a:t>Abb. 1: Zahlreiche infizierte </a:t>
            </a:r>
            <a:r>
              <a:rPr lang="de-DE" sz="3200" i="1" dirty="0" err="1"/>
              <a:t>Calcinosen</a:t>
            </a:r>
            <a:r>
              <a:rPr lang="de-DE" sz="3200" i="1" dirty="0"/>
              <a:t> an einem Knie</a:t>
            </a:r>
          </a:p>
        </p:txBody>
      </p:sp>
      <p:sp>
        <p:nvSpPr>
          <p:cNvPr id="20" name="Rechteck 19">
            <a:extLst>
              <a:ext uri="{FF2B5EF4-FFF2-40B4-BE49-F238E27FC236}">
                <a16:creationId xmlns:a16="http://schemas.microsoft.com/office/drawing/2014/main" id="{C0CA7A45-C369-432B-85D4-A60C2EBAB1A0}"/>
              </a:ext>
            </a:extLst>
          </p:cNvPr>
          <p:cNvSpPr/>
          <p:nvPr/>
        </p:nvSpPr>
        <p:spPr>
          <a:xfrm>
            <a:off x="23515679" y="446817"/>
            <a:ext cx="6234612" cy="1446550"/>
          </a:xfrm>
          <a:prstGeom prst="rect">
            <a:avLst/>
          </a:prstGeom>
        </p:spPr>
        <p:txBody>
          <a:bodyPr wrap="square">
            <a:spAutoFit/>
          </a:bodyPr>
          <a:lstStyle/>
          <a:p>
            <a:pPr lvl="0" algn="r"/>
            <a:r>
              <a:rPr lang="en-US" sz="8800" b="1" dirty="0">
                <a:solidFill>
                  <a:prstClr val="black"/>
                </a:solidFill>
              </a:rPr>
              <a:t>A11</a:t>
            </a:r>
          </a:p>
        </p:txBody>
      </p:sp>
      <p:sp>
        <p:nvSpPr>
          <p:cNvPr id="21" name="Textfeld 20">
            <a:extLst>
              <a:ext uri="{FF2B5EF4-FFF2-40B4-BE49-F238E27FC236}">
                <a16:creationId xmlns:a16="http://schemas.microsoft.com/office/drawing/2014/main" id="{1C0DA034-AAD7-4960-8EAF-D263B0A7AAC9}"/>
              </a:ext>
            </a:extLst>
          </p:cNvPr>
          <p:cNvSpPr txBox="1"/>
          <p:nvPr/>
        </p:nvSpPr>
        <p:spPr>
          <a:xfrm>
            <a:off x="15246353" y="6649943"/>
            <a:ext cx="14804853" cy="1991314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de-DE" sz="4000" b="1" dirty="0"/>
              <a:t>Versorgung</a:t>
            </a:r>
          </a:p>
          <a:p>
            <a:pPr algn="just"/>
            <a:r>
              <a:rPr lang="de-DE" sz="3600" dirty="0"/>
              <a:t>Bei der Versorgung dieser Patientin wird besonderes Augenmerk auf die Reduktion des Infektionsrisikos und auf den atraumatischen Verbandwechsel gelegt (Abb. 2). </a:t>
            </a:r>
          </a:p>
          <a:p>
            <a:pPr algn="just"/>
            <a:r>
              <a:rPr lang="de-DE" sz="3600" dirty="0"/>
              <a:t>Zur Infektionskontrolle werden silberhaltige oder antibakterielle Wundauflagen verwendet. Für das </a:t>
            </a:r>
            <a:r>
              <a:rPr lang="de-DE" sz="3600" dirty="0" err="1"/>
              <a:t>Exsudatmanagement</a:t>
            </a:r>
            <a:r>
              <a:rPr lang="de-DE" sz="3600" dirty="0"/>
              <a:t> werden je nach </a:t>
            </a:r>
            <a:r>
              <a:rPr lang="de-DE" sz="3600" dirty="0" err="1"/>
              <a:t>Exsudatmenge</a:t>
            </a:r>
            <a:r>
              <a:rPr lang="de-DE" sz="3600" dirty="0"/>
              <a:t> unterschiedliche Wundsekret absorbierende Wundauflagen eingesetzt (Abb. 3). </a:t>
            </a:r>
          </a:p>
          <a:p>
            <a:pPr algn="just"/>
            <a:r>
              <a:rPr lang="de-DE" sz="3600" dirty="0"/>
              <a:t>Um einen atraumatischen Verbandwechsel zu ermöglichen werden Schaumverbände mit Silikonkleberand verwendet. </a:t>
            </a:r>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endParaRPr lang="de-DE" sz="3600" dirty="0"/>
          </a:p>
          <a:p>
            <a:pPr algn="just"/>
            <a:r>
              <a:rPr lang="de-DE" sz="3600" dirty="0"/>
              <a:t>	</a:t>
            </a:r>
            <a:r>
              <a:rPr lang="de-DE" sz="3200" i="1" dirty="0"/>
              <a:t>Abb. 2: Die Wundexpertin erläutert					Abb. 3: Nach dem Verbandwechsel</a:t>
            </a:r>
          </a:p>
          <a:p>
            <a:pPr algn="just"/>
            <a:r>
              <a:rPr lang="de-DE" sz="3200" i="1" dirty="0"/>
              <a:t>	während des Verbandwechsels die					ist jede </a:t>
            </a:r>
            <a:r>
              <a:rPr lang="de-DE" sz="3200" i="1" dirty="0" err="1"/>
              <a:t>Calcinose</a:t>
            </a:r>
            <a:r>
              <a:rPr lang="de-DE" sz="3200" i="1" dirty="0"/>
              <a:t> mit der richtigen</a:t>
            </a:r>
          </a:p>
          <a:p>
            <a:pPr algn="just"/>
            <a:r>
              <a:rPr lang="de-DE" sz="3200" i="1" dirty="0"/>
              <a:t>	Vorgehensweise der Patientin.							Wundauflage versorgt.</a:t>
            </a:r>
          </a:p>
          <a:p>
            <a:pPr algn="just"/>
            <a:endParaRPr lang="de-DE" sz="3200" i="1" dirty="0"/>
          </a:p>
          <a:p>
            <a:pPr algn="just"/>
            <a:r>
              <a:rPr lang="de-DE" sz="3600" dirty="0"/>
              <a:t>Die Häufigkeit der Verbandwechsel richtet sich nach der Menge des Exsudates.</a:t>
            </a:r>
          </a:p>
          <a:p>
            <a:r>
              <a:rPr lang="de-DE" sz="3600" b="1" dirty="0"/>
              <a:t>Zur Erhaltung und Verbesserung der Lebensqualität spielt die Beratung und Anleitung zur Förderung des Selbstmanagements eine wichtige Rolle.</a:t>
            </a:r>
          </a:p>
          <a:p>
            <a:r>
              <a:rPr lang="de-DE" sz="3600" dirty="0"/>
              <a:t>Die Anbindung an eine wohnortnahe Wundversorgung, z.B. Wundambulanz wird initiiert und unterstützt um eine weitere kontinuierliche Wundversorgung zu gewährleisten. </a:t>
            </a:r>
          </a:p>
        </p:txBody>
      </p:sp>
      <p:pic>
        <p:nvPicPr>
          <p:cNvPr id="24" name="Grafik 23">
            <a:extLst>
              <a:ext uri="{FF2B5EF4-FFF2-40B4-BE49-F238E27FC236}">
                <a16:creationId xmlns:a16="http://schemas.microsoft.com/office/drawing/2014/main" id="{67F106BC-CF70-4CFA-9062-9211FA12F0EE}"/>
              </a:ext>
            </a:extLst>
          </p:cNvPr>
          <p:cNvPicPr>
            <a:picLocks noChangeAspect="1"/>
          </p:cNvPicPr>
          <p:nvPr/>
        </p:nvPicPr>
        <p:blipFill rotWithShape="1">
          <a:blip r:embed="rId3"/>
          <a:srcRect l="13694" t="4457" r="12112" b="13200"/>
          <a:stretch/>
        </p:blipFill>
        <p:spPr>
          <a:xfrm>
            <a:off x="383123" y="25394260"/>
            <a:ext cx="14486620" cy="7648691"/>
          </a:xfrm>
          <a:prstGeom prst="rect">
            <a:avLst/>
          </a:prstGeom>
          <a:ln>
            <a:noFill/>
          </a:ln>
        </p:spPr>
      </p:pic>
      <p:sp>
        <p:nvSpPr>
          <p:cNvPr id="15" name="Rechteck 14"/>
          <p:cNvSpPr/>
          <p:nvPr/>
        </p:nvSpPr>
        <p:spPr>
          <a:xfrm rot="247980">
            <a:off x="3363860" y="31074597"/>
            <a:ext cx="5396681" cy="131527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36" name="Textfeld 35"/>
          <p:cNvSpPr txBox="1"/>
          <p:nvPr/>
        </p:nvSpPr>
        <p:spPr>
          <a:xfrm>
            <a:off x="224006" y="34871245"/>
            <a:ext cx="14804854" cy="618630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571500" indent="-571500" algn="just">
              <a:buFont typeface="Arial" panose="020B0604020202020204" pitchFamily="34" charset="0"/>
              <a:buChar char="•"/>
            </a:pPr>
            <a:r>
              <a:rPr lang="de-DE" sz="3600" dirty="0">
                <a:solidFill>
                  <a:schemeClr val="tx1"/>
                </a:solidFill>
              </a:rPr>
              <a:t>hohes Infektionsrisiko, insb. Infektionen mit Problemkeimen</a:t>
            </a:r>
          </a:p>
          <a:p>
            <a:pPr marL="571500" indent="-571500">
              <a:buFont typeface="Arial" panose="020B0604020202020204" pitchFamily="34" charset="0"/>
              <a:buChar char="•"/>
            </a:pPr>
            <a:r>
              <a:rPr lang="de-DE" sz="3600" dirty="0">
                <a:solidFill>
                  <a:schemeClr val="tx1"/>
                </a:solidFill>
              </a:rPr>
              <a:t>Wundversorgung mehrerer </a:t>
            </a:r>
            <a:r>
              <a:rPr lang="de-DE" sz="3600" dirty="0" err="1">
                <a:solidFill>
                  <a:schemeClr val="tx1"/>
                </a:solidFill>
              </a:rPr>
              <a:t>cutaner</a:t>
            </a:r>
            <a:r>
              <a:rPr lang="de-DE" sz="3600" dirty="0">
                <a:solidFill>
                  <a:schemeClr val="tx1"/>
                </a:solidFill>
              </a:rPr>
              <a:t> </a:t>
            </a:r>
            <a:r>
              <a:rPr lang="de-DE" sz="3600" dirty="0" err="1"/>
              <a:t>Calcinosen</a:t>
            </a:r>
            <a:r>
              <a:rPr lang="de-DE" sz="3600" dirty="0"/>
              <a:t> in unterschiedlichen Heilungsstadien („Pflasterpuzzle“)</a:t>
            </a:r>
            <a:endParaRPr lang="de-DE" sz="3600" dirty="0">
              <a:solidFill>
                <a:schemeClr val="tx1"/>
              </a:solidFill>
            </a:endParaRPr>
          </a:p>
          <a:p>
            <a:pPr marL="571500" indent="-571500">
              <a:buFont typeface="Arial" panose="020B0604020202020204" pitchFamily="34" charset="0"/>
              <a:buChar char="•"/>
            </a:pPr>
            <a:r>
              <a:rPr lang="de-DE" sz="3600" dirty="0">
                <a:solidFill>
                  <a:schemeClr val="tx1"/>
                </a:solidFill>
              </a:rPr>
              <a:t>chronische Wunde als zusätzliche Belastung zur Grunderkrankung</a:t>
            </a:r>
          </a:p>
          <a:p>
            <a:pPr marL="571500" indent="-571500">
              <a:buFont typeface="Arial" panose="020B0604020202020204" pitchFamily="34" charset="0"/>
              <a:buChar char="•"/>
            </a:pPr>
            <a:r>
              <a:rPr lang="de-DE" sz="3600" dirty="0">
                <a:solidFill>
                  <a:schemeClr val="tx1"/>
                </a:solidFill>
              </a:rPr>
              <a:t>Wundheilungsstörungen</a:t>
            </a:r>
          </a:p>
          <a:p>
            <a:pPr marL="571500" indent="-571500">
              <a:buFont typeface="Arial" panose="020B0604020202020204" pitchFamily="34" charset="0"/>
              <a:buChar char="•"/>
            </a:pPr>
            <a:r>
              <a:rPr lang="de-DE" sz="3600" dirty="0">
                <a:solidFill>
                  <a:schemeClr val="tx1"/>
                </a:solidFill>
              </a:rPr>
              <a:t>psychische Belastung</a:t>
            </a:r>
          </a:p>
          <a:p>
            <a:pPr marL="571500" indent="-571500">
              <a:buFont typeface="Arial" panose="020B0604020202020204" pitchFamily="34" charset="0"/>
              <a:buChar char="•"/>
            </a:pPr>
            <a:r>
              <a:rPr lang="de-DE" sz="3600" dirty="0">
                <a:solidFill>
                  <a:schemeClr val="tx1"/>
                </a:solidFill>
              </a:rPr>
              <a:t>Beeinträchtigung des Selbstwertgefühls</a:t>
            </a:r>
          </a:p>
          <a:p>
            <a:pPr marL="571500" indent="-571500">
              <a:buFont typeface="Arial" panose="020B0604020202020204" pitchFamily="34" charset="0"/>
              <a:buChar char="•"/>
            </a:pPr>
            <a:r>
              <a:rPr lang="de-DE" sz="3600" dirty="0">
                <a:solidFill>
                  <a:schemeClr val="tx1"/>
                </a:solidFill>
              </a:rPr>
              <a:t>mangelnde Compliance</a:t>
            </a:r>
          </a:p>
          <a:p>
            <a:pPr marL="571500" indent="-571500">
              <a:buFont typeface="Arial" panose="020B0604020202020204" pitchFamily="34" charset="0"/>
              <a:buChar char="•"/>
            </a:pPr>
            <a:r>
              <a:rPr lang="de-DE" sz="3600" dirty="0">
                <a:solidFill>
                  <a:schemeClr val="tx1"/>
                </a:solidFill>
              </a:rPr>
              <a:t>fehlendes bzw. unzureichendes Wissen über eine adäquate Wundversorgung </a:t>
            </a:r>
          </a:p>
          <a:p>
            <a:pPr marL="571500" indent="-571500">
              <a:buFont typeface="Arial" panose="020B0604020202020204" pitchFamily="34" charset="0"/>
              <a:buChar char="•"/>
            </a:pPr>
            <a:r>
              <a:rPr lang="de-DE" sz="3600" dirty="0">
                <a:solidFill>
                  <a:schemeClr val="tx1"/>
                </a:solidFill>
              </a:rPr>
              <a:t>fehlende Leitlinien oder Standardtherapien</a:t>
            </a:r>
          </a:p>
        </p:txBody>
      </p:sp>
      <p:sp>
        <p:nvSpPr>
          <p:cNvPr id="22" name="Textfeld 21"/>
          <p:cNvSpPr txBox="1"/>
          <p:nvPr/>
        </p:nvSpPr>
        <p:spPr>
          <a:xfrm>
            <a:off x="224006" y="34163359"/>
            <a:ext cx="14804854"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000" b="1" dirty="0" err="1"/>
              <a:t>Herausforderungen</a:t>
            </a:r>
            <a:endParaRPr lang="en-US" sz="4000" b="1" dirty="0"/>
          </a:p>
        </p:txBody>
      </p:sp>
      <p:pic>
        <p:nvPicPr>
          <p:cNvPr id="31" name="Grafik 30"/>
          <p:cNvPicPr>
            <a:picLocks noChangeAspect="1"/>
          </p:cNvPicPr>
          <p:nvPr/>
        </p:nvPicPr>
        <p:blipFill rotWithShape="1">
          <a:blip r:embed="rId4" cstate="print">
            <a:extLst>
              <a:ext uri="{28A0092B-C50C-407E-A947-70E740481C1C}">
                <a14:useLocalDpi xmlns:a14="http://schemas.microsoft.com/office/drawing/2010/main" val="0"/>
              </a:ext>
            </a:extLst>
          </a:blip>
          <a:srcRect t="4455"/>
          <a:stretch/>
        </p:blipFill>
        <p:spPr>
          <a:xfrm>
            <a:off x="15834854" y="12546686"/>
            <a:ext cx="7092322" cy="8468881"/>
          </a:xfrm>
          <a:prstGeom prst="rect">
            <a:avLst/>
          </a:prstGeom>
        </p:spPr>
      </p:pic>
      <p:pic>
        <p:nvPicPr>
          <p:cNvPr id="19" name="Grafik 18"/>
          <p:cNvPicPr>
            <a:picLocks noChangeAspect="1"/>
          </p:cNvPicPr>
          <p:nvPr/>
        </p:nvPicPr>
        <p:blipFill rotWithShape="1">
          <a:blip r:embed="rId5">
            <a:extLst>
              <a:ext uri="{28A0092B-C50C-407E-A947-70E740481C1C}">
                <a14:useLocalDpi xmlns:a14="http://schemas.microsoft.com/office/drawing/2010/main" val="0"/>
              </a:ext>
            </a:extLst>
          </a:blip>
          <a:srcRect t="3990"/>
          <a:stretch/>
        </p:blipFill>
        <p:spPr>
          <a:xfrm>
            <a:off x="23515635" y="12541357"/>
            <a:ext cx="5947112" cy="8468881"/>
          </a:xfrm>
          <a:prstGeom prst="rect">
            <a:avLst/>
          </a:prstGeom>
        </p:spPr>
      </p:pic>
      <p:sp>
        <p:nvSpPr>
          <p:cNvPr id="43" name="Textfeld 42"/>
          <p:cNvSpPr txBox="1"/>
          <p:nvPr/>
        </p:nvSpPr>
        <p:spPr>
          <a:xfrm>
            <a:off x="15246352" y="26896125"/>
            <a:ext cx="14804853" cy="797141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4000" b="1" dirty="0" err="1"/>
              <a:t>Schlussfolgerungen</a:t>
            </a:r>
            <a:endParaRPr lang="en-US" sz="4000" b="1" dirty="0"/>
          </a:p>
          <a:p>
            <a:endParaRPr lang="en-US" sz="4000" b="1" dirty="0"/>
          </a:p>
          <a:p>
            <a:pPr algn="just"/>
            <a:r>
              <a:rPr lang="de-DE" sz="3600" dirty="0"/>
              <a:t>Eine individuelle, moderne, flexible und kontinuierliche Wundversorgung kann das Management dieser chronischen Wunden auch ohne Standardisierung oder Leitlinien verbessern. Das hier angewandte Wundmanagement </a:t>
            </a:r>
            <a:r>
              <a:rPr lang="de-DE" sz="3600" dirty="0" err="1"/>
              <a:t>cutaner</a:t>
            </a:r>
            <a:r>
              <a:rPr lang="de-DE" sz="3600" dirty="0"/>
              <a:t> </a:t>
            </a:r>
            <a:r>
              <a:rPr lang="de-DE" sz="3600" dirty="0" err="1"/>
              <a:t>Calcinosen</a:t>
            </a:r>
            <a:r>
              <a:rPr lang="de-DE" sz="3600" dirty="0"/>
              <a:t> basiert auf langjähriger Erfahrung und der Erprobung verschiedener aktueller  Wundbehandlungsstrategien. </a:t>
            </a:r>
          </a:p>
          <a:p>
            <a:pPr algn="just"/>
            <a:r>
              <a:rPr lang="de-DE" sz="3600" dirty="0"/>
              <a:t>Das Monitoring und ggf. die Lokalbehandlung müssen auch die Besiedelung mit Problemkeimen berücksichtigen.</a:t>
            </a:r>
          </a:p>
          <a:p>
            <a:pPr algn="just"/>
            <a:r>
              <a:rPr lang="de-DE" sz="3600" dirty="0"/>
              <a:t>Die Wahl der Wundversorgung hängt von dem jeweiligen Wundstatus und den aktuellen Prioritäten des Patienten ab. </a:t>
            </a:r>
          </a:p>
          <a:p>
            <a:pPr algn="just"/>
            <a:r>
              <a:rPr lang="de-DE" sz="3600" dirty="0"/>
              <a:t>Der Behandlungsplan muss daher immer individuell erstellt und gegebenenfalls angepasst werden. Auch die Fähigkeit des Patienten zum Selbstmanagement spielt eine entscheidende Rolle für den Behandlungserfolg.</a:t>
            </a:r>
            <a:endParaRPr lang="en-US" sz="3600" dirty="0"/>
          </a:p>
        </p:txBody>
      </p:sp>
    </p:spTree>
    <p:extLst>
      <p:ext uri="{BB962C8B-B14F-4D97-AF65-F5344CB8AC3E}">
        <p14:creationId xmlns:p14="http://schemas.microsoft.com/office/powerpoint/2010/main" val="4123628605"/>
      </p:ext>
    </p:extLst>
  </p:cSld>
  <p:clrMapOvr>
    <a:masterClrMapping/>
  </p:clrMapOvr>
</p:sld>
</file>

<file path=ppt/theme/theme1.xml><?xml version="1.0" encoding="utf-8"?>
<a:theme xmlns:a="http://schemas.openxmlformats.org/drawingml/2006/main" name="Office">
  <a:themeElements>
    <a:clrScheme name="Blau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692</Words>
  <Application>Microsoft Office PowerPoint</Application>
  <PresentationFormat>Benutzerdefiniert</PresentationFormat>
  <Paragraphs>84</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Wingdings</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Kadoke Martina</dc:creator>
  <cp:lastModifiedBy>Mattei, Jana, Dr.</cp:lastModifiedBy>
  <cp:revision>142</cp:revision>
  <dcterms:created xsi:type="dcterms:W3CDTF">2024-03-21T06:46:53Z</dcterms:created>
  <dcterms:modified xsi:type="dcterms:W3CDTF">2025-02-28T15:28:09Z</dcterms:modified>
</cp:coreProperties>
</file>