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32404050" cy="51206400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632">
          <p15:clr>
            <a:srgbClr val="A4A3A4"/>
          </p15:clr>
        </p15:guide>
        <p15:guide id="2" pos="92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4">
          <p15:clr>
            <a:srgbClr val="A4A3A4"/>
          </p15:clr>
        </p15:guide>
        <p15:guide id="2" pos="1942">
          <p15:clr>
            <a:srgbClr val="A4A3A4"/>
          </p15:clr>
        </p15:guide>
      </p15:notes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juejKIf8yAIPYwqkiPJnjtwS4t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1353DCD-7341-459A-9AB3-D91C50E2D6F2}">
  <a:tblStyle styleId="{51353DCD-7341-459A-9AB3-D91C50E2D6F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2229" autoAdjust="0"/>
    <p:restoredTop sz="94660"/>
  </p:normalViewPr>
  <p:slideViewPr>
    <p:cSldViewPr snapToGrid="0">
      <p:cViewPr>
        <p:scale>
          <a:sx n="30" d="100"/>
          <a:sy n="30" d="100"/>
        </p:scale>
        <p:origin x="514" y="-6413"/>
      </p:cViewPr>
      <p:guideLst>
        <p:guide orient="horz" pos="14632"/>
        <p:guide pos="925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0" Type="http://schemas.openxmlformats.org/officeDocument/2006/relationships/viewProps" Target="viewProps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ohar\Downloads\Grafik_Hilfsmitte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ohar\Downloads\Grafik_Hilfsmitte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3400" dirty="0"/>
              <a:t>Passive Extension</a:t>
            </a:r>
            <a:r>
              <a:rPr lang="de-DE" sz="3400" baseline="0" dirty="0"/>
              <a:t> and Flexion </a:t>
            </a:r>
            <a:r>
              <a:rPr lang="de-DE" sz="3400" baseline="0" dirty="0" err="1"/>
              <a:t>deficit</a:t>
            </a:r>
            <a:r>
              <a:rPr lang="de-DE" sz="3400" baseline="0" dirty="0"/>
              <a:t> </a:t>
            </a:r>
            <a:r>
              <a:rPr lang="de-DE" sz="3400" baseline="0" dirty="0" err="1"/>
              <a:t>before</a:t>
            </a:r>
            <a:r>
              <a:rPr lang="de-DE" sz="3400" baseline="0" dirty="0"/>
              <a:t> and after </a:t>
            </a:r>
            <a:r>
              <a:rPr lang="de-DE" sz="3400" baseline="0" dirty="0" err="1"/>
              <a:t>use</a:t>
            </a:r>
            <a:r>
              <a:rPr lang="de-DE" sz="3400" baseline="0" dirty="0"/>
              <a:t> </a:t>
            </a:r>
            <a:r>
              <a:rPr lang="de-DE" sz="3400" baseline="0" dirty="0" err="1"/>
              <a:t>of</a:t>
            </a:r>
            <a:r>
              <a:rPr lang="de-DE" sz="3400" baseline="0" dirty="0"/>
              <a:t> </a:t>
            </a:r>
            <a:r>
              <a:rPr lang="de-DE" sz="3400" baseline="0" dirty="0" err="1"/>
              <a:t>the</a:t>
            </a:r>
            <a:r>
              <a:rPr lang="de-DE" sz="3400" baseline="0" dirty="0"/>
              <a:t> </a:t>
            </a:r>
            <a:r>
              <a:rPr lang="de-DE" sz="3400" baseline="0" dirty="0" err="1"/>
              <a:t>wrist</a:t>
            </a:r>
            <a:r>
              <a:rPr lang="de-DE" sz="3400" baseline="0" dirty="0"/>
              <a:t> </a:t>
            </a:r>
            <a:r>
              <a:rPr lang="de-DE" sz="3400" baseline="0" dirty="0" err="1"/>
              <a:t>orthotic</a:t>
            </a:r>
            <a:r>
              <a:rPr lang="de-DE" sz="3400" baseline="0" dirty="0"/>
              <a:t> </a:t>
            </a:r>
            <a:endParaRPr lang="de-DE" sz="3400" dirty="0"/>
          </a:p>
        </c:rich>
      </c:tx>
      <c:layout>
        <c:manualLayout>
          <c:xMode val="edge"/>
          <c:yMode val="edge"/>
          <c:x val="0.12280369832041343"/>
          <c:y val="3.23379629629629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Tabelle4!$C$37</c:f>
              <c:strCache>
                <c:ptCount val="1"/>
                <c:pt idx="0">
                  <c:v>passiv Extension, Defizit (°)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Tabelle4!$B$38:$B$41</c:f>
              <c:strCache>
                <c:ptCount val="4"/>
                <c:pt idx="0">
                  <c:v>Admission, n=24</c:v>
                </c:pt>
                <c:pt idx="1">
                  <c:v>Before discharge (after IAC), n=22</c:v>
                </c:pt>
                <c:pt idx="2">
                  <c:v>Follow-up 1 (med 1 Month), n=24</c:v>
                </c:pt>
                <c:pt idx="3">
                  <c:v>Follow-up 2 (median 6 Months), n=22</c:v>
                </c:pt>
              </c:strCache>
            </c:strRef>
          </c:cat>
          <c:val>
            <c:numRef>
              <c:f>Tabelle4!$C$38:$C$41</c:f>
              <c:numCache>
                <c:formatCode>General</c:formatCode>
                <c:ptCount val="4"/>
                <c:pt idx="0">
                  <c:v>42.5</c:v>
                </c:pt>
                <c:pt idx="1">
                  <c:v>10</c:v>
                </c:pt>
                <c:pt idx="2">
                  <c:v>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D-47F6-AD5F-002739D32C77}"/>
            </c:ext>
          </c:extLst>
        </c:ser>
        <c:ser>
          <c:idx val="1"/>
          <c:order val="1"/>
          <c:tx>
            <c:strRef>
              <c:f>Tabelle4!$D$37</c:f>
              <c:strCache>
                <c:ptCount val="1"/>
                <c:pt idx="0">
                  <c:v>passiv Flexion, Defizit  (°)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Tabelle4!$B$38:$B$41</c:f>
              <c:strCache>
                <c:ptCount val="4"/>
                <c:pt idx="0">
                  <c:v>Admission, n=24</c:v>
                </c:pt>
                <c:pt idx="1">
                  <c:v>Before discharge (after IAC), n=22</c:v>
                </c:pt>
                <c:pt idx="2">
                  <c:v>Follow-up 1 (med 1 Month), n=24</c:v>
                </c:pt>
                <c:pt idx="3">
                  <c:v>Follow-up 2 (median 6 Months), n=22</c:v>
                </c:pt>
              </c:strCache>
            </c:strRef>
          </c:cat>
          <c:val>
            <c:numRef>
              <c:f>Tabelle4!$D$38:$D$41</c:f>
              <c:numCache>
                <c:formatCode>General</c:formatCode>
                <c:ptCount val="4"/>
                <c:pt idx="0">
                  <c:v>32.5</c:v>
                </c:pt>
                <c:pt idx="1">
                  <c:v>10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AD-47F6-AD5F-002739D32C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3481312"/>
        <c:axId val="643476032"/>
      </c:barChart>
      <c:catAx>
        <c:axId val="64348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43476032"/>
        <c:crosses val="autoZero"/>
        <c:auto val="1"/>
        <c:lblAlgn val="ctr"/>
        <c:lblOffset val="100"/>
        <c:noMultiLvlLbl val="0"/>
      </c:catAx>
      <c:valAx>
        <c:axId val="64347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43481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Passive Radial and Ulnar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deficit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before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and after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use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of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the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wrist</a:t>
            </a:r>
            <a:r>
              <a:rPr lang="de-DE" sz="34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de-DE" sz="3400" b="0" i="0" u="none" strike="noStrike" kern="1200" spc="0" baseline="0" dirty="0" err="1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orthotic</a:t>
            </a:r>
            <a:endParaRPr lang="de-DE" sz="3400" b="0" i="0" u="none" strike="noStrike" kern="1200" spc="0" baseline="0" dirty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Tabelle4!$C$44</c:f>
              <c:strCache>
                <c:ptCount val="1"/>
                <c:pt idx="0">
                  <c:v>passiv Radial, Defizit (°)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Tabelle4!$B$45:$B$47</c:f>
              <c:strCache>
                <c:ptCount val="3"/>
                <c:pt idx="0">
                  <c:v>Admission, n=19</c:v>
                </c:pt>
                <c:pt idx="1">
                  <c:v>Before discharge (after IAC), n=12</c:v>
                </c:pt>
                <c:pt idx="2">
                  <c:v>Follow-up 1 (median 1 Month), n=16</c:v>
                </c:pt>
              </c:strCache>
            </c:strRef>
          </c:cat>
          <c:val>
            <c:numRef>
              <c:f>Tabelle4!$C$45:$C$47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53-43E1-A8A5-757CC5AD91E9}"/>
            </c:ext>
          </c:extLst>
        </c:ser>
        <c:ser>
          <c:idx val="1"/>
          <c:order val="1"/>
          <c:tx>
            <c:strRef>
              <c:f>Tabelle4!$D$44</c:f>
              <c:strCache>
                <c:ptCount val="1"/>
                <c:pt idx="0">
                  <c:v>passiv, Ulnar Defizit (°)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Tabelle4!$B$45:$B$47</c:f>
              <c:strCache>
                <c:ptCount val="3"/>
                <c:pt idx="0">
                  <c:v>Admission, n=19</c:v>
                </c:pt>
                <c:pt idx="1">
                  <c:v>Before discharge (after IAC), n=12</c:v>
                </c:pt>
                <c:pt idx="2">
                  <c:v>Follow-up 1 (median 1 Month), n=16</c:v>
                </c:pt>
              </c:strCache>
            </c:strRef>
          </c:cat>
          <c:val>
            <c:numRef>
              <c:f>Tabelle4!$D$45:$D$47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53-43E1-A8A5-757CC5AD91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8381744"/>
        <c:axId val="628382224"/>
      </c:barChart>
      <c:catAx>
        <c:axId val="62838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28382224"/>
        <c:crosses val="autoZero"/>
        <c:auto val="1"/>
        <c:lblAlgn val="ctr"/>
        <c:lblOffset val="100"/>
        <c:noMultiLvlLbl val="0"/>
      </c:catAx>
      <c:valAx>
        <c:axId val="62838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28381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20913" y="754063"/>
            <a:ext cx="2354262" cy="3721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482" y="4714970"/>
            <a:ext cx="5437284" cy="446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135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135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135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135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135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3"/>
          </p:nvPr>
        </p:nvSpPr>
        <p:spPr>
          <a:xfrm>
            <a:off x="1" y="0"/>
            <a:ext cx="2949180" cy="49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3847068" y="0"/>
            <a:ext cx="2949180" cy="49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1" y="9429937"/>
            <a:ext cx="2949180" cy="49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7068" y="9429937"/>
            <a:ext cx="2949180" cy="49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‹Nr.›</a:t>
            </a:fld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>
            <a:spLocks noGrp="1"/>
          </p:cNvSpPr>
          <p:nvPr>
            <p:ph type="sldNum" idx="12"/>
          </p:nvPr>
        </p:nvSpPr>
        <p:spPr>
          <a:xfrm>
            <a:off x="3847068" y="9429937"/>
            <a:ext cx="2949180" cy="495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 sz="13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fld>
            <a:endParaRPr sz="1300" b="0" i="0" u="none" strike="noStrike" cap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22500" y="754063"/>
            <a:ext cx="235267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79482" y="4714969"/>
            <a:ext cx="5438711" cy="4467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enutzerdefiniertes Layout">
  <p:cSld name="Benutzerdefiniertes Layou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title"/>
          </p:nvPr>
        </p:nvSpPr>
        <p:spPr>
          <a:xfrm>
            <a:off x="6353242" y="35840186"/>
            <a:ext cx="19442430" cy="4236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500" b="1"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>
            <a:spLocks noGrp="1"/>
          </p:cNvSpPr>
          <p:nvPr>
            <p:ph type="pic" idx="2"/>
          </p:nvPr>
        </p:nvSpPr>
        <p:spPr>
          <a:xfrm>
            <a:off x="6353242" y="4570094"/>
            <a:ext cx="19442430" cy="30732444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2"/>
          <p:cNvSpPr txBox="1">
            <a:spLocks noGrp="1"/>
          </p:cNvSpPr>
          <p:nvPr>
            <p:ph type="body" idx="1"/>
          </p:nvPr>
        </p:nvSpPr>
        <p:spPr>
          <a:xfrm>
            <a:off x="6353242" y="40076918"/>
            <a:ext cx="19442430" cy="6010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4500"/>
              <a:buNone/>
              <a:defRPr sz="45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3700"/>
              <a:buNone/>
              <a:defRPr sz="37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3400"/>
              <a:buNone/>
              <a:defRPr sz="34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3400"/>
              <a:buNone/>
              <a:defRPr sz="34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body" idx="1"/>
          </p:nvPr>
        </p:nvSpPr>
        <p:spPr>
          <a:xfrm rot="5400000">
            <a:off x="-698793" y="14295445"/>
            <a:ext cx="33786332" cy="2915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 rot="5400000">
            <a:off x="5266436" y="20260674"/>
            <a:ext cx="43722224" cy="7287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body" idx="1"/>
          </p:nvPr>
        </p:nvSpPr>
        <p:spPr>
          <a:xfrm rot="5400000">
            <a:off x="-9555224" y="13215983"/>
            <a:ext cx="43722224" cy="21376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ctrTitle"/>
          </p:nvPr>
        </p:nvSpPr>
        <p:spPr>
          <a:xfrm>
            <a:off x="2429031" y="15903894"/>
            <a:ext cx="27545994" cy="10978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ubTitle" idx="1"/>
          </p:nvPr>
        </p:nvSpPr>
        <p:spPr>
          <a:xfrm>
            <a:off x="4863162" y="29011944"/>
            <a:ext cx="22682835" cy="13086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1900"/>
              <a:buNone/>
              <a:defRPr/>
            </a:lvl1pPr>
            <a:lvl2pPr lvl="1" algn="ctr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0400"/>
              <a:buNone/>
              <a:defRPr/>
            </a:lvl2pPr>
            <a:lvl3pPr lvl="2" algn="ctr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9000"/>
              <a:buNone/>
              <a:defRPr/>
            </a:lvl3pPr>
            <a:lvl4pPr lvl="3" algn="ctr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7500"/>
              <a:buNone/>
              <a:defRPr/>
            </a:lvl4pPr>
            <a:lvl5pPr lvl="4" algn="ctr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7500"/>
              <a:buNone/>
              <a:defRPr/>
            </a:lvl5pPr>
            <a:lvl6pPr lvl="5" algn="ctr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7500"/>
              <a:buNone/>
              <a:defRPr/>
            </a:lvl6pPr>
            <a:lvl7pPr lvl="6" algn="ctr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7500"/>
              <a:buNone/>
              <a:defRPr/>
            </a:lvl7pPr>
            <a:lvl8pPr lvl="7" algn="ctr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7500"/>
              <a:buNone/>
              <a:defRPr/>
            </a:lvl8pPr>
            <a:lvl9pPr lvl="8" algn="ctr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75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1617654" y="11978998"/>
            <a:ext cx="29153439" cy="3378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2561709" y="32904586"/>
            <a:ext cx="27540891" cy="10172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900" b="1" cap="none"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2561709" y="21699824"/>
            <a:ext cx="27540891" cy="11204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b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6700"/>
              <a:buNone/>
              <a:defRPr sz="67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6000"/>
              <a:buNone/>
              <a:defRPr sz="60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5200"/>
              <a:buNone/>
              <a:defRPr sz="52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5200"/>
              <a:buNone/>
              <a:defRPr sz="52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5200"/>
              <a:buNone/>
              <a:defRPr sz="52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5200"/>
              <a:buNone/>
              <a:defRPr sz="52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5200"/>
              <a:buNone/>
              <a:defRPr sz="52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1617651" y="11978998"/>
            <a:ext cx="14329224" cy="3378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4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90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75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67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67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67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2"/>
          </p:nvPr>
        </p:nvSpPr>
        <p:spPr>
          <a:xfrm>
            <a:off x="16436766" y="11978998"/>
            <a:ext cx="14334327" cy="3378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4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90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75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67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67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7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67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1622757" y="2053858"/>
            <a:ext cx="29163645" cy="8527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body" idx="1"/>
          </p:nvPr>
        </p:nvSpPr>
        <p:spPr>
          <a:xfrm>
            <a:off x="1622757" y="11462838"/>
            <a:ext cx="14313915" cy="477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b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 b="1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7500"/>
              <a:buNone/>
              <a:defRPr sz="7500" b="1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6700"/>
              <a:buNone/>
              <a:defRPr sz="6700" b="1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6000"/>
              <a:buNone/>
              <a:defRPr sz="6000" b="1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6000"/>
              <a:buNone/>
              <a:defRPr sz="6000" b="1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6000"/>
              <a:buNone/>
              <a:defRPr sz="6000" b="1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2"/>
          </p:nvPr>
        </p:nvSpPr>
        <p:spPr>
          <a:xfrm>
            <a:off x="1622757" y="16237224"/>
            <a:ext cx="14313915" cy="2950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75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67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60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60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6000"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3"/>
          </p:nvPr>
        </p:nvSpPr>
        <p:spPr>
          <a:xfrm>
            <a:off x="16462281" y="11462838"/>
            <a:ext cx="14324121" cy="4774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b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 b="1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7500"/>
              <a:buNone/>
              <a:defRPr sz="7500" b="1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6700"/>
              <a:buNone/>
              <a:defRPr sz="6700" b="1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6000"/>
              <a:buNone/>
              <a:defRPr sz="6000" b="1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6000"/>
              <a:buNone/>
              <a:defRPr sz="6000" b="1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6000"/>
              <a:buNone/>
              <a:defRPr sz="6000" b="1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6000"/>
              <a:buNone/>
              <a:defRPr sz="60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4"/>
          </p:nvPr>
        </p:nvSpPr>
        <p:spPr>
          <a:xfrm>
            <a:off x="16462281" y="16237224"/>
            <a:ext cx="14324121" cy="2950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75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67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60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60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60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60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title"/>
          </p:nvPr>
        </p:nvSpPr>
        <p:spPr>
          <a:xfrm>
            <a:off x="1622757" y="2043106"/>
            <a:ext cx="10660167" cy="8667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7500" b="1"/>
            </a:lvl1pPr>
            <a:lvl2pPr lvl="1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body" idx="1"/>
          </p:nvPr>
        </p:nvSpPr>
        <p:spPr>
          <a:xfrm>
            <a:off x="12670756" y="2043102"/>
            <a:ext cx="18115650" cy="43700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9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104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90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75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75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7500"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2"/>
          </p:nvPr>
        </p:nvSpPr>
        <p:spPr>
          <a:xfrm>
            <a:off x="1622757" y="10710120"/>
            <a:ext cx="10660167" cy="35033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lvl="0" indent="-22860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marL="914400" lvl="1" indent="-228600" algn="l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4500"/>
              <a:buNone/>
              <a:defRPr sz="4500"/>
            </a:lvl2pPr>
            <a:lvl3pPr marL="1371600" lvl="2" indent="-228600" algn="l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3700"/>
              <a:buNone/>
              <a:defRPr sz="3700"/>
            </a:lvl3pPr>
            <a:lvl4pPr marL="1828800" lvl="3" indent="-228600" algn="l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3400"/>
              <a:buNone/>
              <a:defRPr sz="3400"/>
            </a:lvl4pPr>
            <a:lvl5pPr marL="2286000" lvl="4" indent="-228600" algn="l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3400"/>
              <a:buNone/>
              <a:defRPr sz="3400"/>
            </a:lvl5pPr>
            <a:lvl6pPr marL="2743200" lvl="5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6pPr>
            <a:lvl7pPr marL="3200400" lvl="6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7pPr>
            <a:lvl8pPr marL="3657600" lvl="7" indent="-228600" algn="l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3400"/>
              <a:buNone/>
              <a:defRPr sz="3400"/>
            </a:lvl8pPr>
            <a:lvl9pPr marL="4114800" lvl="8" indent="-228600" algn="l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1617654" y="2043100"/>
            <a:ext cx="29153439" cy="853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1617654" y="11978998"/>
            <a:ext cx="29153439" cy="3378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5325" rIns="0" bIns="0" anchor="t" anchorCtr="0">
            <a:noAutofit/>
          </a:bodyPr>
          <a:lstStyle>
            <a:lvl1pPr marL="457200" marR="0" lvl="0" indent="-22860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3000"/>
              </a:lnSpc>
              <a:spcBef>
                <a:spcPts val="5318"/>
              </a:spcBef>
              <a:spcAft>
                <a:spcPts val="0"/>
              </a:spcAft>
              <a:buSzPts val="1400"/>
              <a:buNone/>
              <a:defRPr sz="10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3000"/>
              </a:lnSpc>
              <a:spcBef>
                <a:spcPts val="4247"/>
              </a:spcBef>
              <a:spcAft>
                <a:spcPts val="0"/>
              </a:spcAft>
              <a:buSzPts val="1400"/>
              <a:buNone/>
              <a:defRPr sz="9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3000"/>
              </a:lnSpc>
              <a:spcBef>
                <a:spcPts val="3172"/>
              </a:spcBef>
              <a:spcAft>
                <a:spcPts val="0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3000"/>
              </a:lnSpc>
              <a:spcBef>
                <a:spcPts val="2146"/>
              </a:spcBef>
              <a:spcAft>
                <a:spcPts val="0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93000"/>
              </a:lnSpc>
              <a:spcBef>
                <a:spcPts val="1075"/>
              </a:spcBef>
              <a:spcAft>
                <a:spcPts val="0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93000"/>
              </a:lnSpc>
              <a:spcBef>
                <a:spcPts val="1075"/>
              </a:spcBef>
              <a:spcAft>
                <a:spcPts val="1075"/>
              </a:spcAft>
              <a:buSzPts val="1400"/>
              <a:buNone/>
              <a:defRPr sz="7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1617658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11083716" y="46647086"/>
            <a:ext cx="10267236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23233966" y="46647086"/>
            <a:ext cx="7542234" cy="3516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defRPr sz="5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"/>
          <p:cNvSpPr txBox="1"/>
          <p:nvPr/>
        </p:nvSpPr>
        <p:spPr>
          <a:xfrm>
            <a:off x="0" y="3518193"/>
            <a:ext cx="32404047" cy="1267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5875" tIns="167925" rIns="335875" bIns="1679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Wrist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orthotic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use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patients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juvenile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idiopathic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arthritis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: a single-center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retrospective</a:t>
            </a:r>
            <a:r>
              <a:rPr lang="de-DE" sz="5400" b="1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5400" b="1" i="0" u="none" strike="noStrike" cap="none" dirty="0" err="1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evaluation</a:t>
            </a:r>
            <a:endParaRPr dirty="0">
              <a:solidFill>
                <a:srgbClr val="005EA8"/>
              </a:solidFill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5400" b="1" i="0" u="none" strike="noStrike" cap="none" dirty="0">
              <a:solidFill>
                <a:srgbClr val="005EA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5400" b="0" i="0" u="none" strike="noStrike" cap="none" dirty="0">
              <a:solidFill>
                <a:srgbClr val="005EA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0" y="4518922"/>
            <a:ext cx="32404041" cy="1642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5875" tIns="167925" rIns="335875" bIns="167925" anchor="t" anchorCtr="0">
            <a:noAutofit/>
          </a:bodyPr>
          <a:lstStyle/>
          <a:p>
            <a:pPr marL="0" marR="0" lvl="0" indent="0" algn="ctr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4800" b="0" i="0" u="none" strike="noStrike" cap="none" dirty="0">
                <a:solidFill>
                  <a:srgbClr val="005EA8"/>
                </a:solidFill>
                <a:latin typeface="Calibri"/>
                <a:ea typeface="Calibri"/>
                <a:cs typeface="Calibri"/>
                <a:sym typeface="Calibri"/>
              </a:rPr>
              <a:t>Adrin Torosoglu, Daniel Windschall, Lea Zülch, Faekah Gohar</a:t>
            </a:r>
            <a:endParaRPr sz="4800" b="0" i="0" u="none" strike="noStrike" cap="none" dirty="0">
              <a:solidFill>
                <a:srgbClr val="005EA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000" b="1" i="0" u="none" strike="noStrike" cap="none" dirty="0">
              <a:solidFill>
                <a:srgbClr val="005EA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6" name="Google Shape;96;p1"/>
          <p:cNvCxnSpPr/>
          <p:nvPr/>
        </p:nvCxnSpPr>
        <p:spPr>
          <a:xfrm>
            <a:off x="3" y="6164091"/>
            <a:ext cx="32404050" cy="10748"/>
          </a:xfrm>
          <a:prstGeom prst="straightConnector1">
            <a:avLst/>
          </a:prstGeom>
          <a:noFill/>
          <a:ln w="9525" cap="flat" cmpd="sng">
            <a:solidFill>
              <a:srgbClr val="005EA8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7" name="Google Shape;9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" y="14"/>
            <a:ext cx="32404047" cy="284866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"/>
          <p:cNvSpPr txBox="1"/>
          <p:nvPr/>
        </p:nvSpPr>
        <p:spPr>
          <a:xfrm>
            <a:off x="684436" y="38799837"/>
            <a:ext cx="14825995" cy="8448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splints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16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patients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JIA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were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prescribed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course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year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most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commonly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correction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axial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deviation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growth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de-DE"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Started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after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intraarticular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cortisonapplication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combined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standard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medication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occupational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therapy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improvement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shown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all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patients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deficits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without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worsening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de-DE" sz="4000" dirty="0"/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Further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studies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required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determine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changes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functional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outcome</a:t>
            </a: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769322" y="48604556"/>
            <a:ext cx="26475110" cy="1980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eriod"/>
            </a:pPr>
            <a:r>
              <a:rPr lang="de-DE" sz="4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Duran et al.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Investigating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Joint Position Sense and Hand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Functions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in Children With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Polyarticular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Juvenile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Idiopathic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Arthritis With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Involvement.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Clin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Pediatr</a:t>
            </a:r>
            <a:r>
              <a:rPr lang="de-DE" sz="4000" b="0" i="0" u="none" strike="noStrike" cap="none" dirty="0">
                <a:solidFill>
                  <a:srgbClr val="212121"/>
                </a:solidFill>
                <a:latin typeface="Arial"/>
                <a:ea typeface="Arial"/>
                <a:cs typeface="Arial"/>
                <a:sym typeface="Arial"/>
              </a:rPr>
              <a:t>. 2023 Jul;62(7):786-795. </a:t>
            </a:r>
            <a:endParaRPr sz="4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2592513" y="57225"/>
            <a:ext cx="20882320" cy="260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35875" tIns="167925" rIns="335875" bIns="167925" anchor="b" anchorCtr="0">
            <a:noAutofit/>
          </a:bodyPr>
          <a:lstStyle/>
          <a:p>
            <a:pPr marR="0" lvl="0" algn="l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12553950" algn="l"/>
              </a:tabLst>
            </a:pPr>
            <a:r>
              <a:rPr lang="de-DE" sz="6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Clinic </a:t>
            </a:r>
            <a:r>
              <a:rPr lang="de-DE" sz="6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6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6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Pediatric</a:t>
            </a:r>
            <a:r>
              <a:rPr lang="de-DE" sz="6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6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Adolescent</a:t>
            </a:r>
            <a:r>
              <a:rPr lang="de-DE" sz="6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6000" b="1" i="0" u="none" strike="noStrike" cap="none" dirty="0" err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Rheumatology</a:t>
            </a:r>
            <a:endParaRPr dirty="0"/>
          </a:p>
          <a:p>
            <a:pPr marL="0" marR="0" lvl="0" indent="0" algn="l" rtl="0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6000" b="1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Rheumatologisches Kompetenzzentrum Nordwestdeutschland </a:t>
            </a:r>
            <a:endParaRPr dirty="0"/>
          </a:p>
        </p:txBody>
      </p:sp>
      <p:sp>
        <p:nvSpPr>
          <p:cNvPr id="102" name="Google Shape;102;p1"/>
          <p:cNvSpPr txBox="1"/>
          <p:nvPr/>
        </p:nvSpPr>
        <p:spPr>
          <a:xfrm>
            <a:off x="747474" y="7268515"/>
            <a:ext cx="14735444" cy="865133"/>
          </a:xfrm>
          <a:prstGeom prst="rect">
            <a:avLst/>
          </a:prstGeom>
          <a:noFill/>
          <a:ln w="63500" cap="flat" cmpd="dbl">
            <a:solidFill>
              <a:srgbClr val="005EA8">
                <a:alpha val="50000"/>
              </a:srgb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4749200"/>
                      <a:gd name="connsiteY0" fmla="*/ 0 h 1036847"/>
                      <a:gd name="connsiteX1" fmla="*/ 522926 w 14749200"/>
                      <a:gd name="connsiteY1" fmla="*/ 0 h 1036847"/>
                      <a:gd name="connsiteX2" fmla="*/ 750868 w 14749200"/>
                      <a:gd name="connsiteY2" fmla="*/ 0 h 1036847"/>
                      <a:gd name="connsiteX3" fmla="*/ 1716271 w 14749200"/>
                      <a:gd name="connsiteY3" fmla="*/ 0 h 1036847"/>
                      <a:gd name="connsiteX4" fmla="*/ 2239197 w 14749200"/>
                      <a:gd name="connsiteY4" fmla="*/ 0 h 1036847"/>
                      <a:gd name="connsiteX5" fmla="*/ 2762123 w 14749200"/>
                      <a:gd name="connsiteY5" fmla="*/ 0 h 1036847"/>
                      <a:gd name="connsiteX6" fmla="*/ 3727525 w 14749200"/>
                      <a:gd name="connsiteY6" fmla="*/ 0 h 1036847"/>
                      <a:gd name="connsiteX7" fmla="*/ 4102959 w 14749200"/>
                      <a:gd name="connsiteY7" fmla="*/ 0 h 1036847"/>
                      <a:gd name="connsiteX8" fmla="*/ 5068361 w 14749200"/>
                      <a:gd name="connsiteY8" fmla="*/ 0 h 1036847"/>
                      <a:gd name="connsiteX9" fmla="*/ 6033764 w 14749200"/>
                      <a:gd name="connsiteY9" fmla="*/ 0 h 1036847"/>
                      <a:gd name="connsiteX10" fmla="*/ 6704182 w 14749200"/>
                      <a:gd name="connsiteY10" fmla="*/ 0 h 1036847"/>
                      <a:gd name="connsiteX11" fmla="*/ 7669584 w 14749200"/>
                      <a:gd name="connsiteY11" fmla="*/ 0 h 1036847"/>
                      <a:gd name="connsiteX12" fmla="*/ 8192510 w 14749200"/>
                      <a:gd name="connsiteY12" fmla="*/ 0 h 1036847"/>
                      <a:gd name="connsiteX13" fmla="*/ 8715436 w 14749200"/>
                      <a:gd name="connsiteY13" fmla="*/ 0 h 1036847"/>
                      <a:gd name="connsiteX14" fmla="*/ 9533347 w 14749200"/>
                      <a:gd name="connsiteY14" fmla="*/ 0 h 1036847"/>
                      <a:gd name="connsiteX15" fmla="*/ 10056273 w 14749200"/>
                      <a:gd name="connsiteY15" fmla="*/ 0 h 1036847"/>
                      <a:gd name="connsiteX16" fmla="*/ 11021675 w 14749200"/>
                      <a:gd name="connsiteY16" fmla="*/ 0 h 1036847"/>
                      <a:gd name="connsiteX17" fmla="*/ 11987077 w 14749200"/>
                      <a:gd name="connsiteY17" fmla="*/ 0 h 1036847"/>
                      <a:gd name="connsiteX18" fmla="*/ 12657495 w 14749200"/>
                      <a:gd name="connsiteY18" fmla="*/ 0 h 1036847"/>
                      <a:gd name="connsiteX19" fmla="*/ 13180421 w 14749200"/>
                      <a:gd name="connsiteY19" fmla="*/ 0 h 1036847"/>
                      <a:gd name="connsiteX20" fmla="*/ 13408364 w 14749200"/>
                      <a:gd name="connsiteY20" fmla="*/ 0 h 1036847"/>
                      <a:gd name="connsiteX21" fmla="*/ 13783798 w 14749200"/>
                      <a:gd name="connsiteY21" fmla="*/ 0 h 1036847"/>
                      <a:gd name="connsiteX22" fmla="*/ 14159232 w 14749200"/>
                      <a:gd name="connsiteY22" fmla="*/ 0 h 1036847"/>
                      <a:gd name="connsiteX23" fmla="*/ 14749200 w 14749200"/>
                      <a:gd name="connsiteY23" fmla="*/ 0 h 1036847"/>
                      <a:gd name="connsiteX24" fmla="*/ 14749200 w 14749200"/>
                      <a:gd name="connsiteY24" fmla="*/ 539160 h 1036847"/>
                      <a:gd name="connsiteX25" fmla="*/ 14749200 w 14749200"/>
                      <a:gd name="connsiteY25" fmla="*/ 1036847 h 1036847"/>
                      <a:gd name="connsiteX26" fmla="*/ 14078782 w 14749200"/>
                      <a:gd name="connsiteY26" fmla="*/ 1036847 h 1036847"/>
                      <a:gd name="connsiteX27" fmla="*/ 13408364 w 14749200"/>
                      <a:gd name="connsiteY27" fmla="*/ 1036847 h 1036847"/>
                      <a:gd name="connsiteX28" fmla="*/ 13032929 w 14749200"/>
                      <a:gd name="connsiteY28" fmla="*/ 1036847 h 1036847"/>
                      <a:gd name="connsiteX29" fmla="*/ 12215019 w 14749200"/>
                      <a:gd name="connsiteY29" fmla="*/ 1036847 h 1036847"/>
                      <a:gd name="connsiteX30" fmla="*/ 11839585 w 14749200"/>
                      <a:gd name="connsiteY30" fmla="*/ 1036847 h 1036847"/>
                      <a:gd name="connsiteX31" fmla="*/ 11021675 w 14749200"/>
                      <a:gd name="connsiteY31" fmla="*/ 1036847 h 1036847"/>
                      <a:gd name="connsiteX32" fmla="*/ 10793733 w 14749200"/>
                      <a:gd name="connsiteY32" fmla="*/ 1036847 h 1036847"/>
                      <a:gd name="connsiteX33" fmla="*/ 9975823 w 14749200"/>
                      <a:gd name="connsiteY33" fmla="*/ 1036847 h 1036847"/>
                      <a:gd name="connsiteX34" fmla="*/ 9600388 w 14749200"/>
                      <a:gd name="connsiteY34" fmla="*/ 1036847 h 1036847"/>
                      <a:gd name="connsiteX35" fmla="*/ 9372446 w 14749200"/>
                      <a:gd name="connsiteY35" fmla="*/ 1036847 h 1036847"/>
                      <a:gd name="connsiteX36" fmla="*/ 8997012 w 14749200"/>
                      <a:gd name="connsiteY36" fmla="*/ 1036847 h 1036847"/>
                      <a:gd name="connsiteX37" fmla="*/ 8179102 w 14749200"/>
                      <a:gd name="connsiteY37" fmla="*/ 1036847 h 1036847"/>
                      <a:gd name="connsiteX38" fmla="*/ 7803668 w 14749200"/>
                      <a:gd name="connsiteY38" fmla="*/ 1036847 h 1036847"/>
                      <a:gd name="connsiteX39" fmla="*/ 7575725 w 14749200"/>
                      <a:gd name="connsiteY39" fmla="*/ 1036847 h 1036847"/>
                      <a:gd name="connsiteX40" fmla="*/ 7200291 w 14749200"/>
                      <a:gd name="connsiteY40" fmla="*/ 1036847 h 1036847"/>
                      <a:gd name="connsiteX41" fmla="*/ 6677365 w 14749200"/>
                      <a:gd name="connsiteY41" fmla="*/ 1036847 h 1036847"/>
                      <a:gd name="connsiteX42" fmla="*/ 6006947 w 14749200"/>
                      <a:gd name="connsiteY42" fmla="*/ 1036847 h 1036847"/>
                      <a:gd name="connsiteX43" fmla="*/ 5631513 w 14749200"/>
                      <a:gd name="connsiteY43" fmla="*/ 1036847 h 1036847"/>
                      <a:gd name="connsiteX44" fmla="*/ 4666111 w 14749200"/>
                      <a:gd name="connsiteY44" fmla="*/ 1036847 h 1036847"/>
                      <a:gd name="connsiteX45" fmla="*/ 3995692 w 14749200"/>
                      <a:gd name="connsiteY45" fmla="*/ 1036847 h 1036847"/>
                      <a:gd name="connsiteX46" fmla="*/ 3030290 w 14749200"/>
                      <a:gd name="connsiteY46" fmla="*/ 1036847 h 1036847"/>
                      <a:gd name="connsiteX47" fmla="*/ 2212380 w 14749200"/>
                      <a:gd name="connsiteY47" fmla="*/ 1036847 h 1036847"/>
                      <a:gd name="connsiteX48" fmla="*/ 1689454 w 14749200"/>
                      <a:gd name="connsiteY48" fmla="*/ 1036847 h 1036847"/>
                      <a:gd name="connsiteX49" fmla="*/ 871544 w 14749200"/>
                      <a:gd name="connsiteY49" fmla="*/ 1036847 h 1036847"/>
                      <a:gd name="connsiteX50" fmla="*/ 0 w 14749200"/>
                      <a:gd name="connsiteY50" fmla="*/ 1036847 h 1036847"/>
                      <a:gd name="connsiteX51" fmla="*/ 0 w 14749200"/>
                      <a:gd name="connsiteY51" fmla="*/ 518424 h 1036847"/>
                      <a:gd name="connsiteX52" fmla="*/ 0 w 14749200"/>
                      <a:gd name="connsiteY52" fmla="*/ 0 h 103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4749200" h="1036847" extrusionOk="0">
                        <a:moveTo>
                          <a:pt x="0" y="0"/>
                        </a:moveTo>
                        <a:cubicBezTo>
                          <a:pt x="196134" y="8313"/>
                          <a:pt x="402653" y="-22947"/>
                          <a:pt x="522926" y="0"/>
                        </a:cubicBezTo>
                        <a:cubicBezTo>
                          <a:pt x="643199" y="22947"/>
                          <a:pt x="669275" y="-1700"/>
                          <a:pt x="750868" y="0"/>
                        </a:cubicBezTo>
                        <a:cubicBezTo>
                          <a:pt x="832461" y="1700"/>
                          <a:pt x="1297228" y="-24039"/>
                          <a:pt x="1716271" y="0"/>
                        </a:cubicBezTo>
                        <a:cubicBezTo>
                          <a:pt x="2135314" y="24039"/>
                          <a:pt x="2062836" y="-4024"/>
                          <a:pt x="2239197" y="0"/>
                        </a:cubicBezTo>
                        <a:cubicBezTo>
                          <a:pt x="2415558" y="4024"/>
                          <a:pt x="2597192" y="1879"/>
                          <a:pt x="2762123" y="0"/>
                        </a:cubicBezTo>
                        <a:cubicBezTo>
                          <a:pt x="2927054" y="-1879"/>
                          <a:pt x="3420402" y="21896"/>
                          <a:pt x="3727525" y="0"/>
                        </a:cubicBezTo>
                        <a:cubicBezTo>
                          <a:pt x="4034648" y="-21896"/>
                          <a:pt x="3931371" y="16513"/>
                          <a:pt x="4102959" y="0"/>
                        </a:cubicBezTo>
                        <a:cubicBezTo>
                          <a:pt x="4274547" y="-16513"/>
                          <a:pt x="4724251" y="-34556"/>
                          <a:pt x="5068361" y="0"/>
                        </a:cubicBezTo>
                        <a:cubicBezTo>
                          <a:pt x="5412471" y="34556"/>
                          <a:pt x="5633938" y="-25736"/>
                          <a:pt x="6033764" y="0"/>
                        </a:cubicBezTo>
                        <a:cubicBezTo>
                          <a:pt x="6433590" y="25736"/>
                          <a:pt x="6398950" y="-21434"/>
                          <a:pt x="6704182" y="0"/>
                        </a:cubicBezTo>
                        <a:cubicBezTo>
                          <a:pt x="7009414" y="21434"/>
                          <a:pt x="7190337" y="17242"/>
                          <a:pt x="7669584" y="0"/>
                        </a:cubicBezTo>
                        <a:cubicBezTo>
                          <a:pt x="8148831" y="-17242"/>
                          <a:pt x="8048053" y="-7128"/>
                          <a:pt x="8192510" y="0"/>
                        </a:cubicBezTo>
                        <a:cubicBezTo>
                          <a:pt x="8336967" y="7128"/>
                          <a:pt x="8580935" y="-6130"/>
                          <a:pt x="8715436" y="0"/>
                        </a:cubicBezTo>
                        <a:cubicBezTo>
                          <a:pt x="8849937" y="6130"/>
                          <a:pt x="9135369" y="-24514"/>
                          <a:pt x="9533347" y="0"/>
                        </a:cubicBezTo>
                        <a:cubicBezTo>
                          <a:pt x="9931325" y="24514"/>
                          <a:pt x="9848239" y="20127"/>
                          <a:pt x="10056273" y="0"/>
                        </a:cubicBezTo>
                        <a:cubicBezTo>
                          <a:pt x="10264307" y="-20127"/>
                          <a:pt x="10570429" y="13704"/>
                          <a:pt x="11021675" y="0"/>
                        </a:cubicBezTo>
                        <a:cubicBezTo>
                          <a:pt x="11472921" y="-13704"/>
                          <a:pt x="11526925" y="28634"/>
                          <a:pt x="11987077" y="0"/>
                        </a:cubicBezTo>
                        <a:cubicBezTo>
                          <a:pt x="12447229" y="-28634"/>
                          <a:pt x="12450282" y="10158"/>
                          <a:pt x="12657495" y="0"/>
                        </a:cubicBezTo>
                        <a:cubicBezTo>
                          <a:pt x="12864708" y="-10158"/>
                          <a:pt x="13068319" y="-14276"/>
                          <a:pt x="13180421" y="0"/>
                        </a:cubicBezTo>
                        <a:cubicBezTo>
                          <a:pt x="13292523" y="14276"/>
                          <a:pt x="13310735" y="-11326"/>
                          <a:pt x="13408364" y="0"/>
                        </a:cubicBezTo>
                        <a:cubicBezTo>
                          <a:pt x="13505993" y="11326"/>
                          <a:pt x="13702790" y="43"/>
                          <a:pt x="13783798" y="0"/>
                        </a:cubicBezTo>
                        <a:cubicBezTo>
                          <a:pt x="13864806" y="-43"/>
                          <a:pt x="14049362" y="4760"/>
                          <a:pt x="14159232" y="0"/>
                        </a:cubicBezTo>
                        <a:cubicBezTo>
                          <a:pt x="14269102" y="-4760"/>
                          <a:pt x="14485618" y="-24849"/>
                          <a:pt x="14749200" y="0"/>
                        </a:cubicBezTo>
                        <a:cubicBezTo>
                          <a:pt x="14727149" y="148091"/>
                          <a:pt x="14740317" y="322904"/>
                          <a:pt x="14749200" y="539160"/>
                        </a:cubicBezTo>
                        <a:cubicBezTo>
                          <a:pt x="14758083" y="755416"/>
                          <a:pt x="14729046" y="894824"/>
                          <a:pt x="14749200" y="1036847"/>
                        </a:cubicBezTo>
                        <a:cubicBezTo>
                          <a:pt x="14512369" y="1009519"/>
                          <a:pt x="14319160" y="1063556"/>
                          <a:pt x="14078782" y="1036847"/>
                        </a:cubicBezTo>
                        <a:cubicBezTo>
                          <a:pt x="13838404" y="1010138"/>
                          <a:pt x="13711483" y="1009530"/>
                          <a:pt x="13408364" y="1036847"/>
                        </a:cubicBezTo>
                        <a:cubicBezTo>
                          <a:pt x="13105245" y="1064164"/>
                          <a:pt x="13199701" y="1029450"/>
                          <a:pt x="13032929" y="1036847"/>
                        </a:cubicBezTo>
                        <a:cubicBezTo>
                          <a:pt x="12866158" y="1044244"/>
                          <a:pt x="12406734" y="1048150"/>
                          <a:pt x="12215019" y="1036847"/>
                        </a:cubicBezTo>
                        <a:cubicBezTo>
                          <a:pt x="12023304" y="1025545"/>
                          <a:pt x="11982144" y="1044262"/>
                          <a:pt x="11839585" y="1036847"/>
                        </a:cubicBezTo>
                        <a:cubicBezTo>
                          <a:pt x="11697026" y="1029432"/>
                          <a:pt x="11268287" y="1036212"/>
                          <a:pt x="11021675" y="1036847"/>
                        </a:cubicBezTo>
                        <a:cubicBezTo>
                          <a:pt x="10775063" y="1037483"/>
                          <a:pt x="10884479" y="1026444"/>
                          <a:pt x="10793733" y="1036847"/>
                        </a:cubicBezTo>
                        <a:cubicBezTo>
                          <a:pt x="10702987" y="1047250"/>
                          <a:pt x="10229078" y="996874"/>
                          <a:pt x="9975823" y="1036847"/>
                        </a:cubicBezTo>
                        <a:cubicBezTo>
                          <a:pt x="9722568" y="1076821"/>
                          <a:pt x="9784823" y="1035743"/>
                          <a:pt x="9600388" y="1036847"/>
                        </a:cubicBezTo>
                        <a:cubicBezTo>
                          <a:pt x="9415954" y="1037951"/>
                          <a:pt x="9429324" y="1042702"/>
                          <a:pt x="9372446" y="1036847"/>
                        </a:cubicBezTo>
                        <a:cubicBezTo>
                          <a:pt x="9315568" y="1030992"/>
                          <a:pt x="9119535" y="1031362"/>
                          <a:pt x="8997012" y="1036847"/>
                        </a:cubicBezTo>
                        <a:cubicBezTo>
                          <a:pt x="8874489" y="1042332"/>
                          <a:pt x="8573360" y="1009226"/>
                          <a:pt x="8179102" y="1036847"/>
                        </a:cubicBezTo>
                        <a:cubicBezTo>
                          <a:pt x="7784844" y="1064469"/>
                          <a:pt x="7989326" y="1040098"/>
                          <a:pt x="7803668" y="1036847"/>
                        </a:cubicBezTo>
                        <a:cubicBezTo>
                          <a:pt x="7618010" y="1033596"/>
                          <a:pt x="7645461" y="1047016"/>
                          <a:pt x="7575725" y="1036847"/>
                        </a:cubicBezTo>
                        <a:cubicBezTo>
                          <a:pt x="7505989" y="1026678"/>
                          <a:pt x="7291310" y="1029089"/>
                          <a:pt x="7200291" y="1036847"/>
                        </a:cubicBezTo>
                        <a:cubicBezTo>
                          <a:pt x="7109272" y="1044605"/>
                          <a:pt x="6827682" y="1061195"/>
                          <a:pt x="6677365" y="1036847"/>
                        </a:cubicBezTo>
                        <a:cubicBezTo>
                          <a:pt x="6527048" y="1012499"/>
                          <a:pt x="6333035" y="1009242"/>
                          <a:pt x="6006947" y="1036847"/>
                        </a:cubicBezTo>
                        <a:cubicBezTo>
                          <a:pt x="5680859" y="1064452"/>
                          <a:pt x="5753465" y="1038989"/>
                          <a:pt x="5631513" y="1036847"/>
                        </a:cubicBezTo>
                        <a:cubicBezTo>
                          <a:pt x="5509561" y="1034705"/>
                          <a:pt x="5051123" y="1079998"/>
                          <a:pt x="4666111" y="1036847"/>
                        </a:cubicBezTo>
                        <a:cubicBezTo>
                          <a:pt x="4281099" y="993696"/>
                          <a:pt x="4222095" y="1067090"/>
                          <a:pt x="3995692" y="1036847"/>
                        </a:cubicBezTo>
                        <a:cubicBezTo>
                          <a:pt x="3769289" y="1006604"/>
                          <a:pt x="3441924" y="1003847"/>
                          <a:pt x="3030290" y="1036847"/>
                        </a:cubicBezTo>
                        <a:cubicBezTo>
                          <a:pt x="2618656" y="1069847"/>
                          <a:pt x="2417952" y="1006234"/>
                          <a:pt x="2212380" y="1036847"/>
                        </a:cubicBezTo>
                        <a:cubicBezTo>
                          <a:pt x="2006808" y="1067461"/>
                          <a:pt x="1940015" y="1029674"/>
                          <a:pt x="1689454" y="1036847"/>
                        </a:cubicBezTo>
                        <a:cubicBezTo>
                          <a:pt x="1438893" y="1044020"/>
                          <a:pt x="1262387" y="1067853"/>
                          <a:pt x="871544" y="1036847"/>
                        </a:cubicBezTo>
                        <a:cubicBezTo>
                          <a:pt x="480701" y="1005842"/>
                          <a:pt x="427923" y="1046500"/>
                          <a:pt x="0" y="1036847"/>
                        </a:cubicBezTo>
                        <a:cubicBezTo>
                          <a:pt x="10281" y="829586"/>
                          <a:pt x="-22691" y="722252"/>
                          <a:pt x="0" y="518424"/>
                        </a:cubicBezTo>
                        <a:cubicBezTo>
                          <a:pt x="22691" y="314596"/>
                          <a:pt x="-10116" y="2102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i="0" u="none" strike="noStrike" cap="none" dirty="0" err="1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Introduction</a:t>
            </a:r>
            <a:r>
              <a:rPr lang="de-DE" sz="5400" i="0" u="none" strike="noStrike" cap="none" dirty="0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endParaRPr sz="5400" i="0" u="none" strike="noStrike" cap="none" dirty="0">
              <a:solidFill>
                <a:srgbClr val="005EA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03" name="Google Shape;103;p1"/>
          <p:cNvSpPr txBox="1"/>
          <p:nvPr/>
        </p:nvSpPr>
        <p:spPr>
          <a:xfrm>
            <a:off x="747474" y="8627718"/>
            <a:ext cx="14762957" cy="629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ts val="6000"/>
              </a:lnSpc>
              <a:spcBef>
                <a:spcPts val="0"/>
              </a:spcBef>
              <a:spcAft>
                <a:spcPts val="115"/>
              </a:spcAft>
              <a:buNone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Patients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juvenile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idiopathic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arthritis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(JIA)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 high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prevalence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joint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functional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impairment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.(1)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However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regarding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splints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orthoses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JIA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limited. </a:t>
            </a:r>
          </a:p>
          <a:p>
            <a:pPr marL="0" marR="0" lvl="0" indent="0" algn="l" rtl="0">
              <a:lnSpc>
                <a:spcPts val="6000"/>
              </a:lnSpc>
              <a:spcBef>
                <a:spcPts val="0"/>
              </a:spcBef>
              <a:spcAft>
                <a:spcPts val="115"/>
              </a:spcAft>
              <a:buNone/>
            </a:pPr>
            <a:endParaRPr lang="de-DE" sz="4000" dirty="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ts val="6000"/>
              </a:lnSpc>
              <a:spcBef>
                <a:spcPts val="0"/>
              </a:spcBef>
              <a:spcAft>
                <a:spcPts val="115"/>
              </a:spcAft>
              <a:buNone/>
            </a:pPr>
            <a:r>
              <a:rPr lang="de-DE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de-DE" sz="4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</a:t>
            </a:r>
            <a:r>
              <a:rPr lang="de-DE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was </a:t>
            </a:r>
            <a:r>
              <a:rPr lang="de-DE" sz="4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therefore</a:t>
            </a:r>
            <a:r>
              <a:rPr lang="de-DE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</a:t>
            </a:r>
            <a:r>
              <a:rPr lang="de-DE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</a:p>
          <a:p>
            <a:pPr marL="742950" marR="0" lvl="0" indent="-742950" algn="l" rtl="0">
              <a:lnSpc>
                <a:spcPts val="6000"/>
              </a:lnSpc>
              <a:spcBef>
                <a:spcPts val="0"/>
              </a:spcBef>
              <a:spcAft>
                <a:spcPts val="115"/>
              </a:spcAft>
              <a:buAutoNum type="arabicParenR"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reasons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</a:p>
          <a:p>
            <a:pPr marL="742950" marR="0" lvl="0" indent="-742950" algn="l" rtl="0">
              <a:lnSpc>
                <a:spcPts val="6000"/>
              </a:lnSpc>
              <a:spcBef>
                <a:spcPts val="0"/>
              </a:spcBef>
              <a:spcAft>
                <a:spcPts val="115"/>
              </a:spcAft>
              <a:buAutoNum type="arabicParenR"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quantify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effectiveness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resting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joint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orthotics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a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single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tertiary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paediatric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rheumatology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4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1"/>
          <p:cNvSpPr txBox="1"/>
          <p:nvPr/>
        </p:nvSpPr>
        <p:spPr>
          <a:xfrm>
            <a:off x="769900" y="29376781"/>
            <a:ext cx="14691742" cy="7017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Patients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 JIA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diagnosis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according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ILAR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criteria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received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their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initial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orthotic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day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between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01.01.-31.12.2020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were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identified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Demographic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clinical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analysis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indication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duration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effectiveness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treatment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change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range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movement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(ROM) and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axis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 was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collected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from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records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571500" marR="0" lvl="0" indent="-571500" algn="l" rtl="0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analysis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normal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values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ROM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were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defined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extension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=90°, </a:t>
            </a:r>
            <a:r>
              <a:rPr lang="de-DE" sz="40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flexion</a:t>
            </a:r>
            <a:r>
              <a:rPr lang="de-DE" sz="4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=90°, radial=25°, ulnar=45°. </a:t>
            </a:r>
            <a:endParaRPr sz="4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Google Shape;112;p1" descr="Ein Bild, das Handgelenk, Finger, Nagel, Daumen enthält.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4494" y="15447323"/>
            <a:ext cx="14765937" cy="10307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" descr="Ein Bild, das Nagel, Finger, Person, Handgelenk enthält.&#10;&#10;AI-generated content may be incorrect."/>
          <p:cNvPicPr preferRelativeResize="0"/>
          <p:nvPr/>
        </p:nvPicPr>
        <p:blipFill rotWithShape="1">
          <a:blip r:embed="rId5">
            <a:alphaModFix/>
          </a:blip>
          <a:srcRect l="12892"/>
          <a:stretch/>
        </p:blipFill>
        <p:spPr>
          <a:xfrm>
            <a:off x="16847374" y="38617549"/>
            <a:ext cx="6623110" cy="5702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" descr="Ein Bild, das Person, Nagel, Finger, Handgelenk enthält.&#10;&#10;AI-generated content may be incorrect."/>
          <p:cNvPicPr preferRelativeResize="0"/>
          <p:nvPr/>
        </p:nvPicPr>
        <p:blipFill rotWithShape="1">
          <a:blip r:embed="rId6">
            <a:alphaModFix/>
          </a:blip>
          <a:srcRect l="9045" b="14332"/>
          <a:stretch/>
        </p:blipFill>
        <p:spPr>
          <a:xfrm>
            <a:off x="23548334" y="38667271"/>
            <a:ext cx="8171280" cy="5772244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102;p1">
            <a:extLst>
              <a:ext uri="{FF2B5EF4-FFF2-40B4-BE49-F238E27FC236}">
                <a16:creationId xmlns:a16="http://schemas.microsoft.com/office/drawing/2014/main" id="{0336B2F7-E1A9-3554-93B8-B71E7F952608}"/>
              </a:ext>
            </a:extLst>
          </p:cNvPr>
          <p:cNvSpPr txBox="1"/>
          <p:nvPr/>
        </p:nvSpPr>
        <p:spPr>
          <a:xfrm>
            <a:off x="684436" y="27697849"/>
            <a:ext cx="14727662" cy="865133"/>
          </a:xfrm>
          <a:prstGeom prst="rect">
            <a:avLst/>
          </a:prstGeom>
          <a:noFill/>
          <a:ln w="63500" cap="flat" cmpd="dbl">
            <a:solidFill>
              <a:srgbClr val="005EA8">
                <a:alpha val="50000"/>
              </a:srgb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4749200"/>
                      <a:gd name="connsiteY0" fmla="*/ 0 h 1036847"/>
                      <a:gd name="connsiteX1" fmla="*/ 522926 w 14749200"/>
                      <a:gd name="connsiteY1" fmla="*/ 0 h 1036847"/>
                      <a:gd name="connsiteX2" fmla="*/ 750868 w 14749200"/>
                      <a:gd name="connsiteY2" fmla="*/ 0 h 1036847"/>
                      <a:gd name="connsiteX3" fmla="*/ 1716271 w 14749200"/>
                      <a:gd name="connsiteY3" fmla="*/ 0 h 1036847"/>
                      <a:gd name="connsiteX4" fmla="*/ 2239197 w 14749200"/>
                      <a:gd name="connsiteY4" fmla="*/ 0 h 1036847"/>
                      <a:gd name="connsiteX5" fmla="*/ 2762123 w 14749200"/>
                      <a:gd name="connsiteY5" fmla="*/ 0 h 1036847"/>
                      <a:gd name="connsiteX6" fmla="*/ 3727525 w 14749200"/>
                      <a:gd name="connsiteY6" fmla="*/ 0 h 1036847"/>
                      <a:gd name="connsiteX7" fmla="*/ 4102959 w 14749200"/>
                      <a:gd name="connsiteY7" fmla="*/ 0 h 1036847"/>
                      <a:gd name="connsiteX8" fmla="*/ 5068361 w 14749200"/>
                      <a:gd name="connsiteY8" fmla="*/ 0 h 1036847"/>
                      <a:gd name="connsiteX9" fmla="*/ 6033764 w 14749200"/>
                      <a:gd name="connsiteY9" fmla="*/ 0 h 1036847"/>
                      <a:gd name="connsiteX10" fmla="*/ 6704182 w 14749200"/>
                      <a:gd name="connsiteY10" fmla="*/ 0 h 1036847"/>
                      <a:gd name="connsiteX11" fmla="*/ 7669584 w 14749200"/>
                      <a:gd name="connsiteY11" fmla="*/ 0 h 1036847"/>
                      <a:gd name="connsiteX12" fmla="*/ 8192510 w 14749200"/>
                      <a:gd name="connsiteY12" fmla="*/ 0 h 1036847"/>
                      <a:gd name="connsiteX13" fmla="*/ 8715436 w 14749200"/>
                      <a:gd name="connsiteY13" fmla="*/ 0 h 1036847"/>
                      <a:gd name="connsiteX14" fmla="*/ 9533347 w 14749200"/>
                      <a:gd name="connsiteY14" fmla="*/ 0 h 1036847"/>
                      <a:gd name="connsiteX15" fmla="*/ 10056273 w 14749200"/>
                      <a:gd name="connsiteY15" fmla="*/ 0 h 1036847"/>
                      <a:gd name="connsiteX16" fmla="*/ 11021675 w 14749200"/>
                      <a:gd name="connsiteY16" fmla="*/ 0 h 1036847"/>
                      <a:gd name="connsiteX17" fmla="*/ 11987077 w 14749200"/>
                      <a:gd name="connsiteY17" fmla="*/ 0 h 1036847"/>
                      <a:gd name="connsiteX18" fmla="*/ 12657495 w 14749200"/>
                      <a:gd name="connsiteY18" fmla="*/ 0 h 1036847"/>
                      <a:gd name="connsiteX19" fmla="*/ 13180421 w 14749200"/>
                      <a:gd name="connsiteY19" fmla="*/ 0 h 1036847"/>
                      <a:gd name="connsiteX20" fmla="*/ 13408364 w 14749200"/>
                      <a:gd name="connsiteY20" fmla="*/ 0 h 1036847"/>
                      <a:gd name="connsiteX21" fmla="*/ 13783798 w 14749200"/>
                      <a:gd name="connsiteY21" fmla="*/ 0 h 1036847"/>
                      <a:gd name="connsiteX22" fmla="*/ 14159232 w 14749200"/>
                      <a:gd name="connsiteY22" fmla="*/ 0 h 1036847"/>
                      <a:gd name="connsiteX23" fmla="*/ 14749200 w 14749200"/>
                      <a:gd name="connsiteY23" fmla="*/ 0 h 1036847"/>
                      <a:gd name="connsiteX24" fmla="*/ 14749200 w 14749200"/>
                      <a:gd name="connsiteY24" fmla="*/ 539160 h 1036847"/>
                      <a:gd name="connsiteX25" fmla="*/ 14749200 w 14749200"/>
                      <a:gd name="connsiteY25" fmla="*/ 1036847 h 1036847"/>
                      <a:gd name="connsiteX26" fmla="*/ 14078782 w 14749200"/>
                      <a:gd name="connsiteY26" fmla="*/ 1036847 h 1036847"/>
                      <a:gd name="connsiteX27" fmla="*/ 13408364 w 14749200"/>
                      <a:gd name="connsiteY27" fmla="*/ 1036847 h 1036847"/>
                      <a:gd name="connsiteX28" fmla="*/ 13032929 w 14749200"/>
                      <a:gd name="connsiteY28" fmla="*/ 1036847 h 1036847"/>
                      <a:gd name="connsiteX29" fmla="*/ 12215019 w 14749200"/>
                      <a:gd name="connsiteY29" fmla="*/ 1036847 h 1036847"/>
                      <a:gd name="connsiteX30" fmla="*/ 11839585 w 14749200"/>
                      <a:gd name="connsiteY30" fmla="*/ 1036847 h 1036847"/>
                      <a:gd name="connsiteX31" fmla="*/ 11021675 w 14749200"/>
                      <a:gd name="connsiteY31" fmla="*/ 1036847 h 1036847"/>
                      <a:gd name="connsiteX32" fmla="*/ 10793733 w 14749200"/>
                      <a:gd name="connsiteY32" fmla="*/ 1036847 h 1036847"/>
                      <a:gd name="connsiteX33" fmla="*/ 9975823 w 14749200"/>
                      <a:gd name="connsiteY33" fmla="*/ 1036847 h 1036847"/>
                      <a:gd name="connsiteX34" fmla="*/ 9600388 w 14749200"/>
                      <a:gd name="connsiteY34" fmla="*/ 1036847 h 1036847"/>
                      <a:gd name="connsiteX35" fmla="*/ 9372446 w 14749200"/>
                      <a:gd name="connsiteY35" fmla="*/ 1036847 h 1036847"/>
                      <a:gd name="connsiteX36" fmla="*/ 8997012 w 14749200"/>
                      <a:gd name="connsiteY36" fmla="*/ 1036847 h 1036847"/>
                      <a:gd name="connsiteX37" fmla="*/ 8179102 w 14749200"/>
                      <a:gd name="connsiteY37" fmla="*/ 1036847 h 1036847"/>
                      <a:gd name="connsiteX38" fmla="*/ 7803668 w 14749200"/>
                      <a:gd name="connsiteY38" fmla="*/ 1036847 h 1036847"/>
                      <a:gd name="connsiteX39" fmla="*/ 7575725 w 14749200"/>
                      <a:gd name="connsiteY39" fmla="*/ 1036847 h 1036847"/>
                      <a:gd name="connsiteX40" fmla="*/ 7200291 w 14749200"/>
                      <a:gd name="connsiteY40" fmla="*/ 1036847 h 1036847"/>
                      <a:gd name="connsiteX41" fmla="*/ 6677365 w 14749200"/>
                      <a:gd name="connsiteY41" fmla="*/ 1036847 h 1036847"/>
                      <a:gd name="connsiteX42" fmla="*/ 6006947 w 14749200"/>
                      <a:gd name="connsiteY42" fmla="*/ 1036847 h 1036847"/>
                      <a:gd name="connsiteX43" fmla="*/ 5631513 w 14749200"/>
                      <a:gd name="connsiteY43" fmla="*/ 1036847 h 1036847"/>
                      <a:gd name="connsiteX44" fmla="*/ 4666111 w 14749200"/>
                      <a:gd name="connsiteY44" fmla="*/ 1036847 h 1036847"/>
                      <a:gd name="connsiteX45" fmla="*/ 3995692 w 14749200"/>
                      <a:gd name="connsiteY45" fmla="*/ 1036847 h 1036847"/>
                      <a:gd name="connsiteX46" fmla="*/ 3030290 w 14749200"/>
                      <a:gd name="connsiteY46" fmla="*/ 1036847 h 1036847"/>
                      <a:gd name="connsiteX47" fmla="*/ 2212380 w 14749200"/>
                      <a:gd name="connsiteY47" fmla="*/ 1036847 h 1036847"/>
                      <a:gd name="connsiteX48" fmla="*/ 1689454 w 14749200"/>
                      <a:gd name="connsiteY48" fmla="*/ 1036847 h 1036847"/>
                      <a:gd name="connsiteX49" fmla="*/ 871544 w 14749200"/>
                      <a:gd name="connsiteY49" fmla="*/ 1036847 h 1036847"/>
                      <a:gd name="connsiteX50" fmla="*/ 0 w 14749200"/>
                      <a:gd name="connsiteY50" fmla="*/ 1036847 h 1036847"/>
                      <a:gd name="connsiteX51" fmla="*/ 0 w 14749200"/>
                      <a:gd name="connsiteY51" fmla="*/ 518424 h 1036847"/>
                      <a:gd name="connsiteX52" fmla="*/ 0 w 14749200"/>
                      <a:gd name="connsiteY52" fmla="*/ 0 h 103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4749200" h="1036847" extrusionOk="0">
                        <a:moveTo>
                          <a:pt x="0" y="0"/>
                        </a:moveTo>
                        <a:cubicBezTo>
                          <a:pt x="196134" y="8313"/>
                          <a:pt x="402653" y="-22947"/>
                          <a:pt x="522926" y="0"/>
                        </a:cubicBezTo>
                        <a:cubicBezTo>
                          <a:pt x="643199" y="22947"/>
                          <a:pt x="669275" y="-1700"/>
                          <a:pt x="750868" y="0"/>
                        </a:cubicBezTo>
                        <a:cubicBezTo>
                          <a:pt x="832461" y="1700"/>
                          <a:pt x="1297228" y="-24039"/>
                          <a:pt x="1716271" y="0"/>
                        </a:cubicBezTo>
                        <a:cubicBezTo>
                          <a:pt x="2135314" y="24039"/>
                          <a:pt x="2062836" y="-4024"/>
                          <a:pt x="2239197" y="0"/>
                        </a:cubicBezTo>
                        <a:cubicBezTo>
                          <a:pt x="2415558" y="4024"/>
                          <a:pt x="2597192" y="1879"/>
                          <a:pt x="2762123" y="0"/>
                        </a:cubicBezTo>
                        <a:cubicBezTo>
                          <a:pt x="2927054" y="-1879"/>
                          <a:pt x="3420402" y="21896"/>
                          <a:pt x="3727525" y="0"/>
                        </a:cubicBezTo>
                        <a:cubicBezTo>
                          <a:pt x="4034648" y="-21896"/>
                          <a:pt x="3931371" y="16513"/>
                          <a:pt x="4102959" y="0"/>
                        </a:cubicBezTo>
                        <a:cubicBezTo>
                          <a:pt x="4274547" y="-16513"/>
                          <a:pt x="4724251" y="-34556"/>
                          <a:pt x="5068361" y="0"/>
                        </a:cubicBezTo>
                        <a:cubicBezTo>
                          <a:pt x="5412471" y="34556"/>
                          <a:pt x="5633938" y="-25736"/>
                          <a:pt x="6033764" y="0"/>
                        </a:cubicBezTo>
                        <a:cubicBezTo>
                          <a:pt x="6433590" y="25736"/>
                          <a:pt x="6398950" y="-21434"/>
                          <a:pt x="6704182" y="0"/>
                        </a:cubicBezTo>
                        <a:cubicBezTo>
                          <a:pt x="7009414" y="21434"/>
                          <a:pt x="7190337" y="17242"/>
                          <a:pt x="7669584" y="0"/>
                        </a:cubicBezTo>
                        <a:cubicBezTo>
                          <a:pt x="8148831" y="-17242"/>
                          <a:pt x="8048053" y="-7128"/>
                          <a:pt x="8192510" y="0"/>
                        </a:cubicBezTo>
                        <a:cubicBezTo>
                          <a:pt x="8336967" y="7128"/>
                          <a:pt x="8580935" y="-6130"/>
                          <a:pt x="8715436" y="0"/>
                        </a:cubicBezTo>
                        <a:cubicBezTo>
                          <a:pt x="8849937" y="6130"/>
                          <a:pt x="9135369" y="-24514"/>
                          <a:pt x="9533347" y="0"/>
                        </a:cubicBezTo>
                        <a:cubicBezTo>
                          <a:pt x="9931325" y="24514"/>
                          <a:pt x="9848239" y="20127"/>
                          <a:pt x="10056273" y="0"/>
                        </a:cubicBezTo>
                        <a:cubicBezTo>
                          <a:pt x="10264307" y="-20127"/>
                          <a:pt x="10570429" y="13704"/>
                          <a:pt x="11021675" y="0"/>
                        </a:cubicBezTo>
                        <a:cubicBezTo>
                          <a:pt x="11472921" y="-13704"/>
                          <a:pt x="11526925" y="28634"/>
                          <a:pt x="11987077" y="0"/>
                        </a:cubicBezTo>
                        <a:cubicBezTo>
                          <a:pt x="12447229" y="-28634"/>
                          <a:pt x="12450282" y="10158"/>
                          <a:pt x="12657495" y="0"/>
                        </a:cubicBezTo>
                        <a:cubicBezTo>
                          <a:pt x="12864708" y="-10158"/>
                          <a:pt x="13068319" y="-14276"/>
                          <a:pt x="13180421" y="0"/>
                        </a:cubicBezTo>
                        <a:cubicBezTo>
                          <a:pt x="13292523" y="14276"/>
                          <a:pt x="13310735" y="-11326"/>
                          <a:pt x="13408364" y="0"/>
                        </a:cubicBezTo>
                        <a:cubicBezTo>
                          <a:pt x="13505993" y="11326"/>
                          <a:pt x="13702790" y="43"/>
                          <a:pt x="13783798" y="0"/>
                        </a:cubicBezTo>
                        <a:cubicBezTo>
                          <a:pt x="13864806" y="-43"/>
                          <a:pt x="14049362" y="4760"/>
                          <a:pt x="14159232" y="0"/>
                        </a:cubicBezTo>
                        <a:cubicBezTo>
                          <a:pt x="14269102" y="-4760"/>
                          <a:pt x="14485618" y="-24849"/>
                          <a:pt x="14749200" y="0"/>
                        </a:cubicBezTo>
                        <a:cubicBezTo>
                          <a:pt x="14727149" y="148091"/>
                          <a:pt x="14740317" y="322904"/>
                          <a:pt x="14749200" y="539160"/>
                        </a:cubicBezTo>
                        <a:cubicBezTo>
                          <a:pt x="14758083" y="755416"/>
                          <a:pt x="14729046" y="894824"/>
                          <a:pt x="14749200" y="1036847"/>
                        </a:cubicBezTo>
                        <a:cubicBezTo>
                          <a:pt x="14512369" y="1009519"/>
                          <a:pt x="14319160" y="1063556"/>
                          <a:pt x="14078782" y="1036847"/>
                        </a:cubicBezTo>
                        <a:cubicBezTo>
                          <a:pt x="13838404" y="1010138"/>
                          <a:pt x="13711483" y="1009530"/>
                          <a:pt x="13408364" y="1036847"/>
                        </a:cubicBezTo>
                        <a:cubicBezTo>
                          <a:pt x="13105245" y="1064164"/>
                          <a:pt x="13199701" y="1029450"/>
                          <a:pt x="13032929" y="1036847"/>
                        </a:cubicBezTo>
                        <a:cubicBezTo>
                          <a:pt x="12866158" y="1044244"/>
                          <a:pt x="12406734" y="1048150"/>
                          <a:pt x="12215019" y="1036847"/>
                        </a:cubicBezTo>
                        <a:cubicBezTo>
                          <a:pt x="12023304" y="1025545"/>
                          <a:pt x="11982144" y="1044262"/>
                          <a:pt x="11839585" y="1036847"/>
                        </a:cubicBezTo>
                        <a:cubicBezTo>
                          <a:pt x="11697026" y="1029432"/>
                          <a:pt x="11268287" y="1036212"/>
                          <a:pt x="11021675" y="1036847"/>
                        </a:cubicBezTo>
                        <a:cubicBezTo>
                          <a:pt x="10775063" y="1037483"/>
                          <a:pt x="10884479" y="1026444"/>
                          <a:pt x="10793733" y="1036847"/>
                        </a:cubicBezTo>
                        <a:cubicBezTo>
                          <a:pt x="10702987" y="1047250"/>
                          <a:pt x="10229078" y="996874"/>
                          <a:pt x="9975823" y="1036847"/>
                        </a:cubicBezTo>
                        <a:cubicBezTo>
                          <a:pt x="9722568" y="1076821"/>
                          <a:pt x="9784823" y="1035743"/>
                          <a:pt x="9600388" y="1036847"/>
                        </a:cubicBezTo>
                        <a:cubicBezTo>
                          <a:pt x="9415954" y="1037951"/>
                          <a:pt x="9429324" y="1042702"/>
                          <a:pt x="9372446" y="1036847"/>
                        </a:cubicBezTo>
                        <a:cubicBezTo>
                          <a:pt x="9315568" y="1030992"/>
                          <a:pt x="9119535" y="1031362"/>
                          <a:pt x="8997012" y="1036847"/>
                        </a:cubicBezTo>
                        <a:cubicBezTo>
                          <a:pt x="8874489" y="1042332"/>
                          <a:pt x="8573360" y="1009226"/>
                          <a:pt x="8179102" y="1036847"/>
                        </a:cubicBezTo>
                        <a:cubicBezTo>
                          <a:pt x="7784844" y="1064469"/>
                          <a:pt x="7989326" y="1040098"/>
                          <a:pt x="7803668" y="1036847"/>
                        </a:cubicBezTo>
                        <a:cubicBezTo>
                          <a:pt x="7618010" y="1033596"/>
                          <a:pt x="7645461" y="1047016"/>
                          <a:pt x="7575725" y="1036847"/>
                        </a:cubicBezTo>
                        <a:cubicBezTo>
                          <a:pt x="7505989" y="1026678"/>
                          <a:pt x="7291310" y="1029089"/>
                          <a:pt x="7200291" y="1036847"/>
                        </a:cubicBezTo>
                        <a:cubicBezTo>
                          <a:pt x="7109272" y="1044605"/>
                          <a:pt x="6827682" y="1061195"/>
                          <a:pt x="6677365" y="1036847"/>
                        </a:cubicBezTo>
                        <a:cubicBezTo>
                          <a:pt x="6527048" y="1012499"/>
                          <a:pt x="6333035" y="1009242"/>
                          <a:pt x="6006947" y="1036847"/>
                        </a:cubicBezTo>
                        <a:cubicBezTo>
                          <a:pt x="5680859" y="1064452"/>
                          <a:pt x="5753465" y="1038989"/>
                          <a:pt x="5631513" y="1036847"/>
                        </a:cubicBezTo>
                        <a:cubicBezTo>
                          <a:pt x="5509561" y="1034705"/>
                          <a:pt x="5051123" y="1079998"/>
                          <a:pt x="4666111" y="1036847"/>
                        </a:cubicBezTo>
                        <a:cubicBezTo>
                          <a:pt x="4281099" y="993696"/>
                          <a:pt x="4222095" y="1067090"/>
                          <a:pt x="3995692" y="1036847"/>
                        </a:cubicBezTo>
                        <a:cubicBezTo>
                          <a:pt x="3769289" y="1006604"/>
                          <a:pt x="3441924" y="1003847"/>
                          <a:pt x="3030290" y="1036847"/>
                        </a:cubicBezTo>
                        <a:cubicBezTo>
                          <a:pt x="2618656" y="1069847"/>
                          <a:pt x="2417952" y="1006234"/>
                          <a:pt x="2212380" y="1036847"/>
                        </a:cubicBezTo>
                        <a:cubicBezTo>
                          <a:pt x="2006808" y="1067461"/>
                          <a:pt x="1940015" y="1029674"/>
                          <a:pt x="1689454" y="1036847"/>
                        </a:cubicBezTo>
                        <a:cubicBezTo>
                          <a:pt x="1438893" y="1044020"/>
                          <a:pt x="1262387" y="1067853"/>
                          <a:pt x="871544" y="1036847"/>
                        </a:cubicBezTo>
                        <a:cubicBezTo>
                          <a:pt x="480701" y="1005842"/>
                          <a:pt x="427923" y="1046500"/>
                          <a:pt x="0" y="1036847"/>
                        </a:cubicBezTo>
                        <a:cubicBezTo>
                          <a:pt x="10281" y="829586"/>
                          <a:pt x="-22691" y="722252"/>
                          <a:pt x="0" y="518424"/>
                        </a:cubicBezTo>
                        <a:cubicBezTo>
                          <a:pt x="22691" y="314596"/>
                          <a:pt x="-10116" y="2102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i="0" u="none" strike="noStrike" cap="none" dirty="0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Methods </a:t>
            </a:r>
            <a:endParaRPr sz="5400" i="0" u="none" strike="noStrike" cap="none" dirty="0">
              <a:solidFill>
                <a:srgbClr val="005EA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8" name="Google Shape;102;p1">
            <a:extLst>
              <a:ext uri="{FF2B5EF4-FFF2-40B4-BE49-F238E27FC236}">
                <a16:creationId xmlns:a16="http://schemas.microsoft.com/office/drawing/2014/main" id="{88AD6F22-19B3-EDDC-0FCD-B83B1AB55DDE}"/>
              </a:ext>
            </a:extLst>
          </p:cNvPr>
          <p:cNvSpPr txBox="1"/>
          <p:nvPr/>
        </p:nvSpPr>
        <p:spPr>
          <a:xfrm>
            <a:off x="16853510" y="7268515"/>
            <a:ext cx="14749200" cy="865133"/>
          </a:xfrm>
          <a:prstGeom prst="rect">
            <a:avLst/>
          </a:prstGeom>
          <a:noFill/>
          <a:ln w="63500" cap="flat" cmpd="dbl">
            <a:solidFill>
              <a:srgbClr val="005EA8">
                <a:alpha val="50000"/>
              </a:srgb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4749200"/>
                      <a:gd name="connsiteY0" fmla="*/ 0 h 1036847"/>
                      <a:gd name="connsiteX1" fmla="*/ 522926 w 14749200"/>
                      <a:gd name="connsiteY1" fmla="*/ 0 h 1036847"/>
                      <a:gd name="connsiteX2" fmla="*/ 750868 w 14749200"/>
                      <a:gd name="connsiteY2" fmla="*/ 0 h 1036847"/>
                      <a:gd name="connsiteX3" fmla="*/ 1716271 w 14749200"/>
                      <a:gd name="connsiteY3" fmla="*/ 0 h 1036847"/>
                      <a:gd name="connsiteX4" fmla="*/ 2239197 w 14749200"/>
                      <a:gd name="connsiteY4" fmla="*/ 0 h 1036847"/>
                      <a:gd name="connsiteX5" fmla="*/ 2762123 w 14749200"/>
                      <a:gd name="connsiteY5" fmla="*/ 0 h 1036847"/>
                      <a:gd name="connsiteX6" fmla="*/ 3727525 w 14749200"/>
                      <a:gd name="connsiteY6" fmla="*/ 0 h 1036847"/>
                      <a:gd name="connsiteX7" fmla="*/ 4102959 w 14749200"/>
                      <a:gd name="connsiteY7" fmla="*/ 0 h 1036847"/>
                      <a:gd name="connsiteX8" fmla="*/ 5068361 w 14749200"/>
                      <a:gd name="connsiteY8" fmla="*/ 0 h 1036847"/>
                      <a:gd name="connsiteX9" fmla="*/ 6033764 w 14749200"/>
                      <a:gd name="connsiteY9" fmla="*/ 0 h 1036847"/>
                      <a:gd name="connsiteX10" fmla="*/ 6704182 w 14749200"/>
                      <a:gd name="connsiteY10" fmla="*/ 0 h 1036847"/>
                      <a:gd name="connsiteX11" fmla="*/ 7669584 w 14749200"/>
                      <a:gd name="connsiteY11" fmla="*/ 0 h 1036847"/>
                      <a:gd name="connsiteX12" fmla="*/ 8192510 w 14749200"/>
                      <a:gd name="connsiteY12" fmla="*/ 0 h 1036847"/>
                      <a:gd name="connsiteX13" fmla="*/ 8715436 w 14749200"/>
                      <a:gd name="connsiteY13" fmla="*/ 0 h 1036847"/>
                      <a:gd name="connsiteX14" fmla="*/ 9533347 w 14749200"/>
                      <a:gd name="connsiteY14" fmla="*/ 0 h 1036847"/>
                      <a:gd name="connsiteX15" fmla="*/ 10056273 w 14749200"/>
                      <a:gd name="connsiteY15" fmla="*/ 0 h 1036847"/>
                      <a:gd name="connsiteX16" fmla="*/ 11021675 w 14749200"/>
                      <a:gd name="connsiteY16" fmla="*/ 0 h 1036847"/>
                      <a:gd name="connsiteX17" fmla="*/ 11987077 w 14749200"/>
                      <a:gd name="connsiteY17" fmla="*/ 0 h 1036847"/>
                      <a:gd name="connsiteX18" fmla="*/ 12657495 w 14749200"/>
                      <a:gd name="connsiteY18" fmla="*/ 0 h 1036847"/>
                      <a:gd name="connsiteX19" fmla="*/ 13180421 w 14749200"/>
                      <a:gd name="connsiteY19" fmla="*/ 0 h 1036847"/>
                      <a:gd name="connsiteX20" fmla="*/ 13408364 w 14749200"/>
                      <a:gd name="connsiteY20" fmla="*/ 0 h 1036847"/>
                      <a:gd name="connsiteX21" fmla="*/ 13783798 w 14749200"/>
                      <a:gd name="connsiteY21" fmla="*/ 0 h 1036847"/>
                      <a:gd name="connsiteX22" fmla="*/ 14159232 w 14749200"/>
                      <a:gd name="connsiteY22" fmla="*/ 0 h 1036847"/>
                      <a:gd name="connsiteX23" fmla="*/ 14749200 w 14749200"/>
                      <a:gd name="connsiteY23" fmla="*/ 0 h 1036847"/>
                      <a:gd name="connsiteX24" fmla="*/ 14749200 w 14749200"/>
                      <a:gd name="connsiteY24" fmla="*/ 539160 h 1036847"/>
                      <a:gd name="connsiteX25" fmla="*/ 14749200 w 14749200"/>
                      <a:gd name="connsiteY25" fmla="*/ 1036847 h 1036847"/>
                      <a:gd name="connsiteX26" fmla="*/ 14078782 w 14749200"/>
                      <a:gd name="connsiteY26" fmla="*/ 1036847 h 1036847"/>
                      <a:gd name="connsiteX27" fmla="*/ 13408364 w 14749200"/>
                      <a:gd name="connsiteY27" fmla="*/ 1036847 h 1036847"/>
                      <a:gd name="connsiteX28" fmla="*/ 13032929 w 14749200"/>
                      <a:gd name="connsiteY28" fmla="*/ 1036847 h 1036847"/>
                      <a:gd name="connsiteX29" fmla="*/ 12215019 w 14749200"/>
                      <a:gd name="connsiteY29" fmla="*/ 1036847 h 1036847"/>
                      <a:gd name="connsiteX30" fmla="*/ 11839585 w 14749200"/>
                      <a:gd name="connsiteY30" fmla="*/ 1036847 h 1036847"/>
                      <a:gd name="connsiteX31" fmla="*/ 11021675 w 14749200"/>
                      <a:gd name="connsiteY31" fmla="*/ 1036847 h 1036847"/>
                      <a:gd name="connsiteX32" fmla="*/ 10793733 w 14749200"/>
                      <a:gd name="connsiteY32" fmla="*/ 1036847 h 1036847"/>
                      <a:gd name="connsiteX33" fmla="*/ 9975823 w 14749200"/>
                      <a:gd name="connsiteY33" fmla="*/ 1036847 h 1036847"/>
                      <a:gd name="connsiteX34" fmla="*/ 9600388 w 14749200"/>
                      <a:gd name="connsiteY34" fmla="*/ 1036847 h 1036847"/>
                      <a:gd name="connsiteX35" fmla="*/ 9372446 w 14749200"/>
                      <a:gd name="connsiteY35" fmla="*/ 1036847 h 1036847"/>
                      <a:gd name="connsiteX36" fmla="*/ 8997012 w 14749200"/>
                      <a:gd name="connsiteY36" fmla="*/ 1036847 h 1036847"/>
                      <a:gd name="connsiteX37" fmla="*/ 8179102 w 14749200"/>
                      <a:gd name="connsiteY37" fmla="*/ 1036847 h 1036847"/>
                      <a:gd name="connsiteX38" fmla="*/ 7803668 w 14749200"/>
                      <a:gd name="connsiteY38" fmla="*/ 1036847 h 1036847"/>
                      <a:gd name="connsiteX39" fmla="*/ 7575725 w 14749200"/>
                      <a:gd name="connsiteY39" fmla="*/ 1036847 h 1036847"/>
                      <a:gd name="connsiteX40" fmla="*/ 7200291 w 14749200"/>
                      <a:gd name="connsiteY40" fmla="*/ 1036847 h 1036847"/>
                      <a:gd name="connsiteX41" fmla="*/ 6677365 w 14749200"/>
                      <a:gd name="connsiteY41" fmla="*/ 1036847 h 1036847"/>
                      <a:gd name="connsiteX42" fmla="*/ 6006947 w 14749200"/>
                      <a:gd name="connsiteY42" fmla="*/ 1036847 h 1036847"/>
                      <a:gd name="connsiteX43" fmla="*/ 5631513 w 14749200"/>
                      <a:gd name="connsiteY43" fmla="*/ 1036847 h 1036847"/>
                      <a:gd name="connsiteX44" fmla="*/ 4666111 w 14749200"/>
                      <a:gd name="connsiteY44" fmla="*/ 1036847 h 1036847"/>
                      <a:gd name="connsiteX45" fmla="*/ 3995692 w 14749200"/>
                      <a:gd name="connsiteY45" fmla="*/ 1036847 h 1036847"/>
                      <a:gd name="connsiteX46" fmla="*/ 3030290 w 14749200"/>
                      <a:gd name="connsiteY46" fmla="*/ 1036847 h 1036847"/>
                      <a:gd name="connsiteX47" fmla="*/ 2212380 w 14749200"/>
                      <a:gd name="connsiteY47" fmla="*/ 1036847 h 1036847"/>
                      <a:gd name="connsiteX48" fmla="*/ 1689454 w 14749200"/>
                      <a:gd name="connsiteY48" fmla="*/ 1036847 h 1036847"/>
                      <a:gd name="connsiteX49" fmla="*/ 871544 w 14749200"/>
                      <a:gd name="connsiteY49" fmla="*/ 1036847 h 1036847"/>
                      <a:gd name="connsiteX50" fmla="*/ 0 w 14749200"/>
                      <a:gd name="connsiteY50" fmla="*/ 1036847 h 1036847"/>
                      <a:gd name="connsiteX51" fmla="*/ 0 w 14749200"/>
                      <a:gd name="connsiteY51" fmla="*/ 518424 h 1036847"/>
                      <a:gd name="connsiteX52" fmla="*/ 0 w 14749200"/>
                      <a:gd name="connsiteY52" fmla="*/ 0 h 103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4749200" h="1036847" extrusionOk="0">
                        <a:moveTo>
                          <a:pt x="0" y="0"/>
                        </a:moveTo>
                        <a:cubicBezTo>
                          <a:pt x="196134" y="8313"/>
                          <a:pt x="402653" y="-22947"/>
                          <a:pt x="522926" y="0"/>
                        </a:cubicBezTo>
                        <a:cubicBezTo>
                          <a:pt x="643199" y="22947"/>
                          <a:pt x="669275" y="-1700"/>
                          <a:pt x="750868" y="0"/>
                        </a:cubicBezTo>
                        <a:cubicBezTo>
                          <a:pt x="832461" y="1700"/>
                          <a:pt x="1297228" y="-24039"/>
                          <a:pt x="1716271" y="0"/>
                        </a:cubicBezTo>
                        <a:cubicBezTo>
                          <a:pt x="2135314" y="24039"/>
                          <a:pt x="2062836" y="-4024"/>
                          <a:pt x="2239197" y="0"/>
                        </a:cubicBezTo>
                        <a:cubicBezTo>
                          <a:pt x="2415558" y="4024"/>
                          <a:pt x="2597192" y="1879"/>
                          <a:pt x="2762123" y="0"/>
                        </a:cubicBezTo>
                        <a:cubicBezTo>
                          <a:pt x="2927054" y="-1879"/>
                          <a:pt x="3420402" y="21896"/>
                          <a:pt x="3727525" y="0"/>
                        </a:cubicBezTo>
                        <a:cubicBezTo>
                          <a:pt x="4034648" y="-21896"/>
                          <a:pt x="3931371" y="16513"/>
                          <a:pt x="4102959" y="0"/>
                        </a:cubicBezTo>
                        <a:cubicBezTo>
                          <a:pt x="4274547" y="-16513"/>
                          <a:pt x="4724251" y="-34556"/>
                          <a:pt x="5068361" y="0"/>
                        </a:cubicBezTo>
                        <a:cubicBezTo>
                          <a:pt x="5412471" y="34556"/>
                          <a:pt x="5633938" y="-25736"/>
                          <a:pt x="6033764" y="0"/>
                        </a:cubicBezTo>
                        <a:cubicBezTo>
                          <a:pt x="6433590" y="25736"/>
                          <a:pt x="6398950" y="-21434"/>
                          <a:pt x="6704182" y="0"/>
                        </a:cubicBezTo>
                        <a:cubicBezTo>
                          <a:pt x="7009414" y="21434"/>
                          <a:pt x="7190337" y="17242"/>
                          <a:pt x="7669584" y="0"/>
                        </a:cubicBezTo>
                        <a:cubicBezTo>
                          <a:pt x="8148831" y="-17242"/>
                          <a:pt x="8048053" y="-7128"/>
                          <a:pt x="8192510" y="0"/>
                        </a:cubicBezTo>
                        <a:cubicBezTo>
                          <a:pt x="8336967" y="7128"/>
                          <a:pt x="8580935" y="-6130"/>
                          <a:pt x="8715436" y="0"/>
                        </a:cubicBezTo>
                        <a:cubicBezTo>
                          <a:pt x="8849937" y="6130"/>
                          <a:pt x="9135369" y="-24514"/>
                          <a:pt x="9533347" y="0"/>
                        </a:cubicBezTo>
                        <a:cubicBezTo>
                          <a:pt x="9931325" y="24514"/>
                          <a:pt x="9848239" y="20127"/>
                          <a:pt x="10056273" y="0"/>
                        </a:cubicBezTo>
                        <a:cubicBezTo>
                          <a:pt x="10264307" y="-20127"/>
                          <a:pt x="10570429" y="13704"/>
                          <a:pt x="11021675" y="0"/>
                        </a:cubicBezTo>
                        <a:cubicBezTo>
                          <a:pt x="11472921" y="-13704"/>
                          <a:pt x="11526925" y="28634"/>
                          <a:pt x="11987077" y="0"/>
                        </a:cubicBezTo>
                        <a:cubicBezTo>
                          <a:pt x="12447229" y="-28634"/>
                          <a:pt x="12450282" y="10158"/>
                          <a:pt x="12657495" y="0"/>
                        </a:cubicBezTo>
                        <a:cubicBezTo>
                          <a:pt x="12864708" y="-10158"/>
                          <a:pt x="13068319" y="-14276"/>
                          <a:pt x="13180421" y="0"/>
                        </a:cubicBezTo>
                        <a:cubicBezTo>
                          <a:pt x="13292523" y="14276"/>
                          <a:pt x="13310735" y="-11326"/>
                          <a:pt x="13408364" y="0"/>
                        </a:cubicBezTo>
                        <a:cubicBezTo>
                          <a:pt x="13505993" y="11326"/>
                          <a:pt x="13702790" y="43"/>
                          <a:pt x="13783798" y="0"/>
                        </a:cubicBezTo>
                        <a:cubicBezTo>
                          <a:pt x="13864806" y="-43"/>
                          <a:pt x="14049362" y="4760"/>
                          <a:pt x="14159232" y="0"/>
                        </a:cubicBezTo>
                        <a:cubicBezTo>
                          <a:pt x="14269102" y="-4760"/>
                          <a:pt x="14485618" y="-24849"/>
                          <a:pt x="14749200" y="0"/>
                        </a:cubicBezTo>
                        <a:cubicBezTo>
                          <a:pt x="14727149" y="148091"/>
                          <a:pt x="14740317" y="322904"/>
                          <a:pt x="14749200" y="539160"/>
                        </a:cubicBezTo>
                        <a:cubicBezTo>
                          <a:pt x="14758083" y="755416"/>
                          <a:pt x="14729046" y="894824"/>
                          <a:pt x="14749200" y="1036847"/>
                        </a:cubicBezTo>
                        <a:cubicBezTo>
                          <a:pt x="14512369" y="1009519"/>
                          <a:pt x="14319160" y="1063556"/>
                          <a:pt x="14078782" y="1036847"/>
                        </a:cubicBezTo>
                        <a:cubicBezTo>
                          <a:pt x="13838404" y="1010138"/>
                          <a:pt x="13711483" y="1009530"/>
                          <a:pt x="13408364" y="1036847"/>
                        </a:cubicBezTo>
                        <a:cubicBezTo>
                          <a:pt x="13105245" y="1064164"/>
                          <a:pt x="13199701" y="1029450"/>
                          <a:pt x="13032929" y="1036847"/>
                        </a:cubicBezTo>
                        <a:cubicBezTo>
                          <a:pt x="12866158" y="1044244"/>
                          <a:pt x="12406734" y="1048150"/>
                          <a:pt x="12215019" y="1036847"/>
                        </a:cubicBezTo>
                        <a:cubicBezTo>
                          <a:pt x="12023304" y="1025545"/>
                          <a:pt x="11982144" y="1044262"/>
                          <a:pt x="11839585" y="1036847"/>
                        </a:cubicBezTo>
                        <a:cubicBezTo>
                          <a:pt x="11697026" y="1029432"/>
                          <a:pt x="11268287" y="1036212"/>
                          <a:pt x="11021675" y="1036847"/>
                        </a:cubicBezTo>
                        <a:cubicBezTo>
                          <a:pt x="10775063" y="1037483"/>
                          <a:pt x="10884479" y="1026444"/>
                          <a:pt x="10793733" y="1036847"/>
                        </a:cubicBezTo>
                        <a:cubicBezTo>
                          <a:pt x="10702987" y="1047250"/>
                          <a:pt x="10229078" y="996874"/>
                          <a:pt x="9975823" y="1036847"/>
                        </a:cubicBezTo>
                        <a:cubicBezTo>
                          <a:pt x="9722568" y="1076821"/>
                          <a:pt x="9784823" y="1035743"/>
                          <a:pt x="9600388" y="1036847"/>
                        </a:cubicBezTo>
                        <a:cubicBezTo>
                          <a:pt x="9415954" y="1037951"/>
                          <a:pt x="9429324" y="1042702"/>
                          <a:pt x="9372446" y="1036847"/>
                        </a:cubicBezTo>
                        <a:cubicBezTo>
                          <a:pt x="9315568" y="1030992"/>
                          <a:pt x="9119535" y="1031362"/>
                          <a:pt x="8997012" y="1036847"/>
                        </a:cubicBezTo>
                        <a:cubicBezTo>
                          <a:pt x="8874489" y="1042332"/>
                          <a:pt x="8573360" y="1009226"/>
                          <a:pt x="8179102" y="1036847"/>
                        </a:cubicBezTo>
                        <a:cubicBezTo>
                          <a:pt x="7784844" y="1064469"/>
                          <a:pt x="7989326" y="1040098"/>
                          <a:pt x="7803668" y="1036847"/>
                        </a:cubicBezTo>
                        <a:cubicBezTo>
                          <a:pt x="7618010" y="1033596"/>
                          <a:pt x="7645461" y="1047016"/>
                          <a:pt x="7575725" y="1036847"/>
                        </a:cubicBezTo>
                        <a:cubicBezTo>
                          <a:pt x="7505989" y="1026678"/>
                          <a:pt x="7291310" y="1029089"/>
                          <a:pt x="7200291" y="1036847"/>
                        </a:cubicBezTo>
                        <a:cubicBezTo>
                          <a:pt x="7109272" y="1044605"/>
                          <a:pt x="6827682" y="1061195"/>
                          <a:pt x="6677365" y="1036847"/>
                        </a:cubicBezTo>
                        <a:cubicBezTo>
                          <a:pt x="6527048" y="1012499"/>
                          <a:pt x="6333035" y="1009242"/>
                          <a:pt x="6006947" y="1036847"/>
                        </a:cubicBezTo>
                        <a:cubicBezTo>
                          <a:pt x="5680859" y="1064452"/>
                          <a:pt x="5753465" y="1038989"/>
                          <a:pt x="5631513" y="1036847"/>
                        </a:cubicBezTo>
                        <a:cubicBezTo>
                          <a:pt x="5509561" y="1034705"/>
                          <a:pt x="5051123" y="1079998"/>
                          <a:pt x="4666111" y="1036847"/>
                        </a:cubicBezTo>
                        <a:cubicBezTo>
                          <a:pt x="4281099" y="993696"/>
                          <a:pt x="4222095" y="1067090"/>
                          <a:pt x="3995692" y="1036847"/>
                        </a:cubicBezTo>
                        <a:cubicBezTo>
                          <a:pt x="3769289" y="1006604"/>
                          <a:pt x="3441924" y="1003847"/>
                          <a:pt x="3030290" y="1036847"/>
                        </a:cubicBezTo>
                        <a:cubicBezTo>
                          <a:pt x="2618656" y="1069847"/>
                          <a:pt x="2417952" y="1006234"/>
                          <a:pt x="2212380" y="1036847"/>
                        </a:cubicBezTo>
                        <a:cubicBezTo>
                          <a:pt x="2006808" y="1067461"/>
                          <a:pt x="1940015" y="1029674"/>
                          <a:pt x="1689454" y="1036847"/>
                        </a:cubicBezTo>
                        <a:cubicBezTo>
                          <a:pt x="1438893" y="1044020"/>
                          <a:pt x="1262387" y="1067853"/>
                          <a:pt x="871544" y="1036847"/>
                        </a:cubicBezTo>
                        <a:cubicBezTo>
                          <a:pt x="480701" y="1005842"/>
                          <a:pt x="427923" y="1046500"/>
                          <a:pt x="0" y="1036847"/>
                        </a:cubicBezTo>
                        <a:cubicBezTo>
                          <a:pt x="10281" y="829586"/>
                          <a:pt x="-22691" y="722252"/>
                          <a:pt x="0" y="518424"/>
                        </a:cubicBezTo>
                        <a:cubicBezTo>
                          <a:pt x="22691" y="314596"/>
                          <a:pt x="-10116" y="2102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i="0" u="none" strike="noStrike" cap="none" dirty="0" err="1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Results</a:t>
            </a:r>
            <a:r>
              <a:rPr lang="de-DE" sz="5400" i="0" u="none" strike="noStrike" cap="none" dirty="0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endParaRPr sz="5400" i="0" u="none" strike="noStrike" cap="none" dirty="0">
              <a:solidFill>
                <a:srgbClr val="005EA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6" name="Google Shape;102;p1">
            <a:extLst>
              <a:ext uri="{FF2B5EF4-FFF2-40B4-BE49-F238E27FC236}">
                <a16:creationId xmlns:a16="http://schemas.microsoft.com/office/drawing/2014/main" id="{F64A0C2E-8414-8A32-1262-001676BEE021}"/>
              </a:ext>
            </a:extLst>
          </p:cNvPr>
          <p:cNvSpPr txBox="1"/>
          <p:nvPr/>
        </p:nvSpPr>
        <p:spPr>
          <a:xfrm>
            <a:off x="837271" y="37719840"/>
            <a:ext cx="14574827" cy="865133"/>
          </a:xfrm>
          <a:prstGeom prst="rect">
            <a:avLst/>
          </a:prstGeom>
          <a:noFill/>
          <a:ln w="63500" cap="flat" cmpd="dbl">
            <a:solidFill>
              <a:srgbClr val="005EA8">
                <a:alpha val="50000"/>
              </a:srgb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4749200"/>
                      <a:gd name="connsiteY0" fmla="*/ 0 h 1036847"/>
                      <a:gd name="connsiteX1" fmla="*/ 522926 w 14749200"/>
                      <a:gd name="connsiteY1" fmla="*/ 0 h 1036847"/>
                      <a:gd name="connsiteX2" fmla="*/ 750868 w 14749200"/>
                      <a:gd name="connsiteY2" fmla="*/ 0 h 1036847"/>
                      <a:gd name="connsiteX3" fmla="*/ 1716271 w 14749200"/>
                      <a:gd name="connsiteY3" fmla="*/ 0 h 1036847"/>
                      <a:gd name="connsiteX4" fmla="*/ 2239197 w 14749200"/>
                      <a:gd name="connsiteY4" fmla="*/ 0 h 1036847"/>
                      <a:gd name="connsiteX5" fmla="*/ 2762123 w 14749200"/>
                      <a:gd name="connsiteY5" fmla="*/ 0 h 1036847"/>
                      <a:gd name="connsiteX6" fmla="*/ 3727525 w 14749200"/>
                      <a:gd name="connsiteY6" fmla="*/ 0 h 1036847"/>
                      <a:gd name="connsiteX7" fmla="*/ 4102959 w 14749200"/>
                      <a:gd name="connsiteY7" fmla="*/ 0 h 1036847"/>
                      <a:gd name="connsiteX8" fmla="*/ 5068361 w 14749200"/>
                      <a:gd name="connsiteY8" fmla="*/ 0 h 1036847"/>
                      <a:gd name="connsiteX9" fmla="*/ 6033764 w 14749200"/>
                      <a:gd name="connsiteY9" fmla="*/ 0 h 1036847"/>
                      <a:gd name="connsiteX10" fmla="*/ 6704182 w 14749200"/>
                      <a:gd name="connsiteY10" fmla="*/ 0 h 1036847"/>
                      <a:gd name="connsiteX11" fmla="*/ 7669584 w 14749200"/>
                      <a:gd name="connsiteY11" fmla="*/ 0 h 1036847"/>
                      <a:gd name="connsiteX12" fmla="*/ 8192510 w 14749200"/>
                      <a:gd name="connsiteY12" fmla="*/ 0 h 1036847"/>
                      <a:gd name="connsiteX13" fmla="*/ 8715436 w 14749200"/>
                      <a:gd name="connsiteY13" fmla="*/ 0 h 1036847"/>
                      <a:gd name="connsiteX14" fmla="*/ 9533347 w 14749200"/>
                      <a:gd name="connsiteY14" fmla="*/ 0 h 1036847"/>
                      <a:gd name="connsiteX15" fmla="*/ 10056273 w 14749200"/>
                      <a:gd name="connsiteY15" fmla="*/ 0 h 1036847"/>
                      <a:gd name="connsiteX16" fmla="*/ 11021675 w 14749200"/>
                      <a:gd name="connsiteY16" fmla="*/ 0 h 1036847"/>
                      <a:gd name="connsiteX17" fmla="*/ 11987077 w 14749200"/>
                      <a:gd name="connsiteY17" fmla="*/ 0 h 1036847"/>
                      <a:gd name="connsiteX18" fmla="*/ 12657495 w 14749200"/>
                      <a:gd name="connsiteY18" fmla="*/ 0 h 1036847"/>
                      <a:gd name="connsiteX19" fmla="*/ 13180421 w 14749200"/>
                      <a:gd name="connsiteY19" fmla="*/ 0 h 1036847"/>
                      <a:gd name="connsiteX20" fmla="*/ 13408364 w 14749200"/>
                      <a:gd name="connsiteY20" fmla="*/ 0 h 1036847"/>
                      <a:gd name="connsiteX21" fmla="*/ 13783798 w 14749200"/>
                      <a:gd name="connsiteY21" fmla="*/ 0 h 1036847"/>
                      <a:gd name="connsiteX22" fmla="*/ 14159232 w 14749200"/>
                      <a:gd name="connsiteY22" fmla="*/ 0 h 1036847"/>
                      <a:gd name="connsiteX23" fmla="*/ 14749200 w 14749200"/>
                      <a:gd name="connsiteY23" fmla="*/ 0 h 1036847"/>
                      <a:gd name="connsiteX24" fmla="*/ 14749200 w 14749200"/>
                      <a:gd name="connsiteY24" fmla="*/ 539160 h 1036847"/>
                      <a:gd name="connsiteX25" fmla="*/ 14749200 w 14749200"/>
                      <a:gd name="connsiteY25" fmla="*/ 1036847 h 1036847"/>
                      <a:gd name="connsiteX26" fmla="*/ 14078782 w 14749200"/>
                      <a:gd name="connsiteY26" fmla="*/ 1036847 h 1036847"/>
                      <a:gd name="connsiteX27" fmla="*/ 13408364 w 14749200"/>
                      <a:gd name="connsiteY27" fmla="*/ 1036847 h 1036847"/>
                      <a:gd name="connsiteX28" fmla="*/ 13032929 w 14749200"/>
                      <a:gd name="connsiteY28" fmla="*/ 1036847 h 1036847"/>
                      <a:gd name="connsiteX29" fmla="*/ 12215019 w 14749200"/>
                      <a:gd name="connsiteY29" fmla="*/ 1036847 h 1036847"/>
                      <a:gd name="connsiteX30" fmla="*/ 11839585 w 14749200"/>
                      <a:gd name="connsiteY30" fmla="*/ 1036847 h 1036847"/>
                      <a:gd name="connsiteX31" fmla="*/ 11021675 w 14749200"/>
                      <a:gd name="connsiteY31" fmla="*/ 1036847 h 1036847"/>
                      <a:gd name="connsiteX32" fmla="*/ 10793733 w 14749200"/>
                      <a:gd name="connsiteY32" fmla="*/ 1036847 h 1036847"/>
                      <a:gd name="connsiteX33" fmla="*/ 9975823 w 14749200"/>
                      <a:gd name="connsiteY33" fmla="*/ 1036847 h 1036847"/>
                      <a:gd name="connsiteX34" fmla="*/ 9600388 w 14749200"/>
                      <a:gd name="connsiteY34" fmla="*/ 1036847 h 1036847"/>
                      <a:gd name="connsiteX35" fmla="*/ 9372446 w 14749200"/>
                      <a:gd name="connsiteY35" fmla="*/ 1036847 h 1036847"/>
                      <a:gd name="connsiteX36" fmla="*/ 8997012 w 14749200"/>
                      <a:gd name="connsiteY36" fmla="*/ 1036847 h 1036847"/>
                      <a:gd name="connsiteX37" fmla="*/ 8179102 w 14749200"/>
                      <a:gd name="connsiteY37" fmla="*/ 1036847 h 1036847"/>
                      <a:gd name="connsiteX38" fmla="*/ 7803668 w 14749200"/>
                      <a:gd name="connsiteY38" fmla="*/ 1036847 h 1036847"/>
                      <a:gd name="connsiteX39" fmla="*/ 7575725 w 14749200"/>
                      <a:gd name="connsiteY39" fmla="*/ 1036847 h 1036847"/>
                      <a:gd name="connsiteX40" fmla="*/ 7200291 w 14749200"/>
                      <a:gd name="connsiteY40" fmla="*/ 1036847 h 1036847"/>
                      <a:gd name="connsiteX41" fmla="*/ 6677365 w 14749200"/>
                      <a:gd name="connsiteY41" fmla="*/ 1036847 h 1036847"/>
                      <a:gd name="connsiteX42" fmla="*/ 6006947 w 14749200"/>
                      <a:gd name="connsiteY42" fmla="*/ 1036847 h 1036847"/>
                      <a:gd name="connsiteX43" fmla="*/ 5631513 w 14749200"/>
                      <a:gd name="connsiteY43" fmla="*/ 1036847 h 1036847"/>
                      <a:gd name="connsiteX44" fmla="*/ 4666111 w 14749200"/>
                      <a:gd name="connsiteY44" fmla="*/ 1036847 h 1036847"/>
                      <a:gd name="connsiteX45" fmla="*/ 3995692 w 14749200"/>
                      <a:gd name="connsiteY45" fmla="*/ 1036847 h 1036847"/>
                      <a:gd name="connsiteX46" fmla="*/ 3030290 w 14749200"/>
                      <a:gd name="connsiteY46" fmla="*/ 1036847 h 1036847"/>
                      <a:gd name="connsiteX47" fmla="*/ 2212380 w 14749200"/>
                      <a:gd name="connsiteY47" fmla="*/ 1036847 h 1036847"/>
                      <a:gd name="connsiteX48" fmla="*/ 1689454 w 14749200"/>
                      <a:gd name="connsiteY48" fmla="*/ 1036847 h 1036847"/>
                      <a:gd name="connsiteX49" fmla="*/ 871544 w 14749200"/>
                      <a:gd name="connsiteY49" fmla="*/ 1036847 h 1036847"/>
                      <a:gd name="connsiteX50" fmla="*/ 0 w 14749200"/>
                      <a:gd name="connsiteY50" fmla="*/ 1036847 h 1036847"/>
                      <a:gd name="connsiteX51" fmla="*/ 0 w 14749200"/>
                      <a:gd name="connsiteY51" fmla="*/ 518424 h 1036847"/>
                      <a:gd name="connsiteX52" fmla="*/ 0 w 14749200"/>
                      <a:gd name="connsiteY52" fmla="*/ 0 h 103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4749200" h="1036847" extrusionOk="0">
                        <a:moveTo>
                          <a:pt x="0" y="0"/>
                        </a:moveTo>
                        <a:cubicBezTo>
                          <a:pt x="196134" y="8313"/>
                          <a:pt x="402653" y="-22947"/>
                          <a:pt x="522926" y="0"/>
                        </a:cubicBezTo>
                        <a:cubicBezTo>
                          <a:pt x="643199" y="22947"/>
                          <a:pt x="669275" y="-1700"/>
                          <a:pt x="750868" y="0"/>
                        </a:cubicBezTo>
                        <a:cubicBezTo>
                          <a:pt x="832461" y="1700"/>
                          <a:pt x="1297228" y="-24039"/>
                          <a:pt x="1716271" y="0"/>
                        </a:cubicBezTo>
                        <a:cubicBezTo>
                          <a:pt x="2135314" y="24039"/>
                          <a:pt x="2062836" y="-4024"/>
                          <a:pt x="2239197" y="0"/>
                        </a:cubicBezTo>
                        <a:cubicBezTo>
                          <a:pt x="2415558" y="4024"/>
                          <a:pt x="2597192" y="1879"/>
                          <a:pt x="2762123" y="0"/>
                        </a:cubicBezTo>
                        <a:cubicBezTo>
                          <a:pt x="2927054" y="-1879"/>
                          <a:pt x="3420402" y="21896"/>
                          <a:pt x="3727525" y="0"/>
                        </a:cubicBezTo>
                        <a:cubicBezTo>
                          <a:pt x="4034648" y="-21896"/>
                          <a:pt x="3931371" y="16513"/>
                          <a:pt x="4102959" y="0"/>
                        </a:cubicBezTo>
                        <a:cubicBezTo>
                          <a:pt x="4274547" y="-16513"/>
                          <a:pt x="4724251" y="-34556"/>
                          <a:pt x="5068361" y="0"/>
                        </a:cubicBezTo>
                        <a:cubicBezTo>
                          <a:pt x="5412471" y="34556"/>
                          <a:pt x="5633938" y="-25736"/>
                          <a:pt x="6033764" y="0"/>
                        </a:cubicBezTo>
                        <a:cubicBezTo>
                          <a:pt x="6433590" y="25736"/>
                          <a:pt x="6398950" y="-21434"/>
                          <a:pt x="6704182" y="0"/>
                        </a:cubicBezTo>
                        <a:cubicBezTo>
                          <a:pt x="7009414" y="21434"/>
                          <a:pt x="7190337" y="17242"/>
                          <a:pt x="7669584" y="0"/>
                        </a:cubicBezTo>
                        <a:cubicBezTo>
                          <a:pt x="8148831" y="-17242"/>
                          <a:pt x="8048053" y="-7128"/>
                          <a:pt x="8192510" y="0"/>
                        </a:cubicBezTo>
                        <a:cubicBezTo>
                          <a:pt x="8336967" y="7128"/>
                          <a:pt x="8580935" y="-6130"/>
                          <a:pt x="8715436" y="0"/>
                        </a:cubicBezTo>
                        <a:cubicBezTo>
                          <a:pt x="8849937" y="6130"/>
                          <a:pt x="9135369" y="-24514"/>
                          <a:pt x="9533347" y="0"/>
                        </a:cubicBezTo>
                        <a:cubicBezTo>
                          <a:pt x="9931325" y="24514"/>
                          <a:pt x="9848239" y="20127"/>
                          <a:pt x="10056273" y="0"/>
                        </a:cubicBezTo>
                        <a:cubicBezTo>
                          <a:pt x="10264307" y="-20127"/>
                          <a:pt x="10570429" y="13704"/>
                          <a:pt x="11021675" y="0"/>
                        </a:cubicBezTo>
                        <a:cubicBezTo>
                          <a:pt x="11472921" y="-13704"/>
                          <a:pt x="11526925" y="28634"/>
                          <a:pt x="11987077" y="0"/>
                        </a:cubicBezTo>
                        <a:cubicBezTo>
                          <a:pt x="12447229" y="-28634"/>
                          <a:pt x="12450282" y="10158"/>
                          <a:pt x="12657495" y="0"/>
                        </a:cubicBezTo>
                        <a:cubicBezTo>
                          <a:pt x="12864708" y="-10158"/>
                          <a:pt x="13068319" y="-14276"/>
                          <a:pt x="13180421" y="0"/>
                        </a:cubicBezTo>
                        <a:cubicBezTo>
                          <a:pt x="13292523" y="14276"/>
                          <a:pt x="13310735" y="-11326"/>
                          <a:pt x="13408364" y="0"/>
                        </a:cubicBezTo>
                        <a:cubicBezTo>
                          <a:pt x="13505993" y="11326"/>
                          <a:pt x="13702790" y="43"/>
                          <a:pt x="13783798" y="0"/>
                        </a:cubicBezTo>
                        <a:cubicBezTo>
                          <a:pt x="13864806" y="-43"/>
                          <a:pt x="14049362" y="4760"/>
                          <a:pt x="14159232" y="0"/>
                        </a:cubicBezTo>
                        <a:cubicBezTo>
                          <a:pt x="14269102" y="-4760"/>
                          <a:pt x="14485618" y="-24849"/>
                          <a:pt x="14749200" y="0"/>
                        </a:cubicBezTo>
                        <a:cubicBezTo>
                          <a:pt x="14727149" y="148091"/>
                          <a:pt x="14740317" y="322904"/>
                          <a:pt x="14749200" y="539160"/>
                        </a:cubicBezTo>
                        <a:cubicBezTo>
                          <a:pt x="14758083" y="755416"/>
                          <a:pt x="14729046" y="894824"/>
                          <a:pt x="14749200" y="1036847"/>
                        </a:cubicBezTo>
                        <a:cubicBezTo>
                          <a:pt x="14512369" y="1009519"/>
                          <a:pt x="14319160" y="1063556"/>
                          <a:pt x="14078782" y="1036847"/>
                        </a:cubicBezTo>
                        <a:cubicBezTo>
                          <a:pt x="13838404" y="1010138"/>
                          <a:pt x="13711483" y="1009530"/>
                          <a:pt x="13408364" y="1036847"/>
                        </a:cubicBezTo>
                        <a:cubicBezTo>
                          <a:pt x="13105245" y="1064164"/>
                          <a:pt x="13199701" y="1029450"/>
                          <a:pt x="13032929" y="1036847"/>
                        </a:cubicBezTo>
                        <a:cubicBezTo>
                          <a:pt x="12866158" y="1044244"/>
                          <a:pt x="12406734" y="1048150"/>
                          <a:pt x="12215019" y="1036847"/>
                        </a:cubicBezTo>
                        <a:cubicBezTo>
                          <a:pt x="12023304" y="1025545"/>
                          <a:pt x="11982144" y="1044262"/>
                          <a:pt x="11839585" y="1036847"/>
                        </a:cubicBezTo>
                        <a:cubicBezTo>
                          <a:pt x="11697026" y="1029432"/>
                          <a:pt x="11268287" y="1036212"/>
                          <a:pt x="11021675" y="1036847"/>
                        </a:cubicBezTo>
                        <a:cubicBezTo>
                          <a:pt x="10775063" y="1037483"/>
                          <a:pt x="10884479" y="1026444"/>
                          <a:pt x="10793733" y="1036847"/>
                        </a:cubicBezTo>
                        <a:cubicBezTo>
                          <a:pt x="10702987" y="1047250"/>
                          <a:pt x="10229078" y="996874"/>
                          <a:pt x="9975823" y="1036847"/>
                        </a:cubicBezTo>
                        <a:cubicBezTo>
                          <a:pt x="9722568" y="1076821"/>
                          <a:pt x="9784823" y="1035743"/>
                          <a:pt x="9600388" y="1036847"/>
                        </a:cubicBezTo>
                        <a:cubicBezTo>
                          <a:pt x="9415954" y="1037951"/>
                          <a:pt x="9429324" y="1042702"/>
                          <a:pt x="9372446" y="1036847"/>
                        </a:cubicBezTo>
                        <a:cubicBezTo>
                          <a:pt x="9315568" y="1030992"/>
                          <a:pt x="9119535" y="1031362"/>
                          <a:pt x="8997012" y="1036847"/>
                        </a:cubicBezTo>
                        <a:cubicBezTo>
                          <a:pt x="8874489" y="1042332"/>
                          <a:pt x="8573360" y="1009226"/>
                          <a:pt x="8179102" y="1036847"/>
                        </a:cubicBezTo>
                        <a:cubicBezTo>
                          <a:pt x="7784844" y="1064469"/>
                          <a:pt x="7989326" y="1040098"/>
                          <a:pt x="7803668" y="1036847"/>
                        </a:cubicBezTo>
                        <a:cubicBezTo>
                          <a:pt x="7618010" y="1033596"/>
                          <a:pt x="7645461" y="1047016"/>
                          <a:pt x="7575725" y="1036847"/>
                        </a:cubicBezTo>
                        <a:cubicBezTo>
                          <a:pt x="7505989" y="1026678"/>
                          <a:pt x="7291310" y="1029089"/>
                          <a:pt x="7200291" y="1036847"/>
                        </a:cubicBezTo>
                        <a:cubicBezTo>
                          <a:pt x="7109272" y="1044605"/>
                          <a:pt x="6827682" y="1061195"/>
                          <a:pt x="6677365" y="1036847"/>
                        </a:cubicBezTo>
                        <a:cubicBezTo>
                          <a:pt x="6527048" y="1012499"/>
                          <a:pt x="6333035" y="1009242"/>
                          <a:pt x="6006947" y="1036847"/>
                        </a:cubicBezTo>
                        <a:cubicBezTo>
                          <a:pt x="5680859" y="1064452"/>
                          <a:pt x="5753465" y="1038989"/>
                          <a:pt x="5631513" y="1036847"/>
                        </a:cubicBezTo>
                        <a:cubicBezTo>
                          <a:pt x="5509561" y="1034705"/>
                          <a:pt x="5051123" y="1079998"/>
                          <a:pt x="4666111" y="1036847"/>
                        </a:cubicBezTo>
                        <a:cubicBezTo>
                          <a:pt x="4281099" y="993696"/>
                          <a:pt x="4222095" y="1067090"/>
                          <a:pt x="3995692" y="1036847"/>
                        </a:cubicBezTo>
                        <a:cubicBezTo>
                          <a:pt x="3769289" y="1006604"/>
                          <a:pt x="3441924" y="1003847"/>
                          <a:pt x="3030290" y="1036847"/>
                        </a:cubicBezTo>
                        <a:cubicBezTo>
                          <a:pt x="2618656" y="1069847"/>
                          <a:pt x="2417952" y="1006234"/>
                          <a:pt x="2212380" y="1036847"/>
                        </a:cubicBezTo>
                        <a:cubicBezTo>
                          <a:pt x="2006808" y="1067461"/>
                          <a:pt x="1940015" y="1029674"/>
                          <a:pt x="1689454" y="1036847"/>
                        </a:cubicBezTo>
                        <a:cubicBezTo>
                          <a:pt x="1438893" y="1044020"/>
                          <a:pt x="1262387" y="1067853"/>
                          <a:pt x="871544" y="1036847"/>
                        </a:cubicBezTo>
                        <a:cubicBezTo>
                          <a:pt x="480701" y="1005842"/>
                          <a:pt x="427923" y="1046500"/>
                          <a:pt x="0" y="1036847"/>
                        </a:cubicBezTo>
                        <a:cubicBezTo>
                          <a:pt x="10281" y="829586"/>
                          <a:pt x="-22691" y="722252"/>
                          <a:pt x="0" y="518424"/>
                        </a:cubicBezTo>
                        <a:cubicBezTo>
                          <a:pt x="22691" y="314596"/>
                          <a:pt x="-10116" y="2102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i="0" u="none" strike="noStrike" cap="none" dirty="0" err="1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Conclusions</a:t>
            </a:r>
            <a:r>
              <a:rPr lang="de-DE" sz="5400" i="0" u="none" strike="noStrike" cap="none" dirty="0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endParaRPr sz="5400" i="0" u="none" strike="noStrike" cap="none" dirty="0">
              <a:solidFill>
                <a:srgbClr val="005EA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38" name="Google Shape;102;p1">
            <a:extLst>
              <a:ext uri="{FF2B5EF4-FFF2-40B4-BE49-F238E27FC236}">
                <a16:creationId xmlns:a16="http://schemas.microsoft.com/office/drawing/2014/main" id="{081AEE31-E773-6090-19EB-452853E5DBB2}"/>
              </a:ext>
            </a:extLst>
          </p:cNvPr>
          <p:cNvSpPr txBox="1"/>
          <p:nvPr/>
        </p:nvSpPr>
        <p:spPr>
          <a:xfrm>
            <a:off x="769321" y="47629821"/>
            <a:ext cx="30855259" cy="865133"/>
          </a:xfrm>
          <a:prstGeom prst="rect">
            <a:avLst/>
          </a:prstGeom>
          <a:noFill/>
          <a:ln w="63500" cap="flat" cmpd="dbl">
            <a:solidFill>
              <a:srgbClr val="005EA8">
                <a:alpha val="50000"/>
              </a:srgbClr>
            </a:solidFill>
            <a:prstDash val="solid"/>
            <a:round/>
            <a:headEnd type="none" w="sm" len="sm"/>
            <a:tailEnd type="none" w="sm" len="sm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4749200"/>
                      <a:gd name="connsiteY0" fmla="*/ 0 h 1036847"/>
                      <a:gd name="connsiteX1" fmla="*/ 522926 w 14749200"/>
                      <a:gd name="connsiteY1" fmla="*/ 0 h 1036847"/>
                      <a:gd name="connsiteX2" fmla="*/ 750868 w 14749200"/>
                      <a:gd name="connsiteY2" fmla="*/ 0 h 1036847"/>
                      <a:gd name="connsiteX3" fmla="*/ 1716271 w 14749200"/>
                      <a:gd name="connsiteY3" fmla="*/ 0 h 1036847"/>
                      <a:gd name="connsiteX4" fmla="*/ 2239197 w 14749200"/>
                      <a:gd name="connsiteY4" fmla="*/ 0 h 1036847"/>
                      <a:gd name="connsiteX5" fmla="*/ 2762123 w 14749200"/>
                      <a:gd name="connsiteY5" fmla="*/ 0 h 1036847"/>
                      <a:gd name="connsiteX6" fmla="*/ 3727525 w 14749200"/>
                      <a:gd name="connsiteY6" fmla="*/ 0 h 1036847"/>
                      <a:gd name="connsiteX7" fmla="*/ 4102959 w 14749200"/>
                      <a:gd name="connsiteY7" fmla="*/ 0 h 1036847"/>
                      <a:gd name="connsiteX8" fmla="*/ 5068361 w 14749200"/>
                      <a:gd name="connsiteY8" fmla="*/ 0 h 1036847"/>
                      <a:gd name="connsiteX9" fmla="*/ 6033764 w 14749200"/>
                      <a:gd name="connsiteY9" fmla="*/ 0 h 1036847"/>
                      <a:gd name="connsiteX10" fmla="*/ 6704182 w 14749200"/>
                      <a:gd name="connsiteY10" fmla="*/ 0 h 1036847"/>
                      <a:gd name="connsiteX11" fmla="*/ 7669584 w 14749200"/>
                      <a:gd name="connsiteY11" fmla="*/ 0 h 1036847"/>
                      <a:gd name="connsiteX12" fmla="*/ 8192510 w 14749200"/>
                      <a:gd name="connsiteY12" fmla="*/ 0 h 1036847"/>
                      <a:gd name="connsiteX13" fmla="*/ 8715436 w 14749200"/>
                      <a:gd name="connsiteY13" fmla="*/ 0 h 1036847"/>
                      <a:gd name="connsiteX14" fmla="*/ 9533347 w 14749200"/>
                      <a:gd name="connsiteY14" fmla="*/ 0 h 1036847"/>
                      <a:gd name="connsiteX15" fmla="*/ 10056273 w 14749200"/>
                      <a:gd name="connsiteY15" fmla="*/ 0 h 1036847"/>
                      <a:gd name="connsiteX16" fmla="*/ 11021675 w 14749200"/>
                      <a:gd name="connsiteY16" fmla="*/ 0 h 1036847"/>
                      <a:gd name="connsiteX17" fmla="*/ 11987077 w 14749200"/>
                      <a:gd name="connsiteY17" fmla="*/ 0 h 1036847"/>
                      <a:gd name="connsiteX18" fmla="*/ 12657495 w 14749200"/>
                      <a:gd name="connsiteY18" fmla="*/ 0 h 1036847"/>
                      <a:gd name="connsiteX19" fmla="*/ 13180421 w 14749200"/>
                      <a:gd name="connsiteY19" fmla="*/ 0 h 1036847"/>
                      <a:gd name="connsiteX20" fmla="*/ 13408364 w 14749200"/>
                      <a:gd name="connsiteY20" fmla="*/ 0 h 1036847"/>
                      <a:gd name="connsiteX21" fmla="*/ 13783798 w 14749200"/>
                      <a:gd name="connsiteY21" fmla="*/ 0 h 1036847"/>
                      <a:gd name="connsiteX22" fmla="*/ 14159232 w 14749200"/>
                      <a:gd name="connsiteY22" fmla="*/ 0 h 1036847"/>
                      <a:gd name="connsiteX23" fmla="*/ 14749200 w 14749200"/>
                      <a:gd name="connsiteY23" fmla="*/ 0 h 1036847"/>
                      <a:gd name="connsiteX24" fmla="*/ 14749200 w 14749200"/>
                      <a:gd name="connsiteY24" fmla="*/ 539160 h 1036847"/>
                      <a:gd name="connsiteX25" fmla="*/ 14749200 w 14749200"/>
                      <a:gd name="connsiteY25" fmla="*/ 1036847 h 1036847"/>
                      <a:gd name="connsiteX26" fmla="*/ 14078782 w 14749200"/>
                      <a:gd name="connsiteY26" fmla="*/ 1036847 h 1036847"/>
                      <a:gd name="connsiteX27" fmla="*/ 13408364 w 14749200"/>
                      <a:gd name="connsiteY27" fmla="*/ 1036847 h 1036847"/>
                      <a:gd name="connsiteX28" fmla="*/ 13032929 w 14749200"/>
                      <a:gd name="connsiteY28" fmla="*/ 1036847 h 1036847"/>
                      <a:gd name="connsiteX29" fmla="*/ 12215019 w 14749200"/>
                      <a:gd name="connsiteY29" fmla="*/ 1036847 h 1036847"/>
                      <a:gd name="connsiteX30" fmla="*/ 11839585 w 14749200"/>
                      <a:gd name="connsiteY30" fmla="*/ 1036847 h 1036847"/>
                      <a:gd name="connsiteX31" fmla="*/ 11021675 w 14749200"/>
                      <a:gd name="connsiteY31" fmla="*/ 1036847 h 1036847"/>
                      <a:gd name="connsiteX32" fmla="*/ 10793733 w 14749200"/>
                      <a:gd name="connsiteY32" fmla="*/ 1036847 h 1036847"/>
                      <a:gd name="connsiteX33" fmla="*/ 9975823 w 14749200"/>
                      <a:gd name="connsiteY33" fmla="*/ 1036847 h 1036847"/>
                      <a:gd name="connsiteX34" fmla="*/ 9600388 w 14749200"/>
                      <a:gd name="connsiteY34" fmla="*/ 1036847 h 1036847"/>
                      <a:gd name="connsiteX35" fmla="*/ 9372446 w 14749200"/>
                      <a:gd name="connsiteY35" fmla="*/ 1036847 h 1036847"/>
                      <a:gd name="connsiteX36" fmla="*/ 8997012 w 14749200"/>
                      <a:gd name="connsiteY36" fmla="*/ 1036847 h 1036847"/>
                      <a:gd name="connsiteX37" fmla="*/ 8179102 w 14749200"/>
                      <a:gd name="connsiteY37" fmla="*/ 1036847 h 1036847"/>
                      <a:gd name="connsiteX38" fmla="*/ 7803668 w 14749200"/>
                      <a:gd name="connsiteY38" fmla="*/ 1036847 h 1036847"/>
                      <a:gd name="connsiteX39" fmla="*/ 7575725 w 14749200"/>
                      <a:gd name="connsiteY39" fmla="*/ 1036847 h 1036847"/>
                      <a:gd name="connsiteX40" fmla="*/ 7200291 w 14749200"/>
                      <a:gd name="connsiteY40" fmla="*/ 1036847 h 1036847"/>
                      <a:gd name="connsiteX41" fmla="*/ 6677365 w 14749200"/>
                      <a:gd name="connsiteY41" fmla="*/ 1036847 h 1036847"/>
                      <a:gd name="connsiteX42" fmla="*/ 6006947 w 14749200"/>
                      <a:gd name="connsiteY42" fmla="*/ 1036847 h 1036847"/>
                      <a:gd name="connsiteX43" fmla="*/ 5631513 w 14749200"/>
                      <a:gd name="connsiteY43" fmla="*/ 1036847 h 1036847"/>
                      <a:gd name="connsiteX44" fmla="*/ 4666111 w 14749200"/>
                      <a:gd name="connsiteY44" fmla="*/ 1036847 h 1036847"/>
                      <a:gd name="connsiteX45" fmla="*/ 3995692 w 14749200"/>
                      <a:gd name="connsiteY45" fmla="*/ 1036847 h 1036847"/>
                      <a:gd name="connsiteX46" fmla="*/ 3030290 w 14749200"/>
                      <a:gd name="connsiteY46" fmla="*/ 1036847 h 1036847"/>
                      <a:gd name="connsiteX47" fmla="*/ 2212380 w 14749200"/>
                      <a:gd name="connsiteY47" fmla="*/ 1036847 h 1036847"/>
                      <a:gd name="connsiteX48" fmla="*/ 1689454 w 14749200"/>
                      <a:gd name="connsiteY48" fmla="*/ 1036847 h 1036847"/>
                      <a:gd name="connsiteX49" fmla="*/ 871544 w 14749200"/>
                      <a:gd name="connsiteY49" fmla="*/ 1036847 h 1036847"/>
                      <a:gd name="connsiteX50" fmla="*/ 0 w 14749200"/>
                      <a:gd name="connsiteY50" fmla="*/ 1036847 h 1036847"/>
                      <a:gd name="connsiteX51" fmla="*/ 0 w 14749200"/>
                      <a:gd name="connsiteY51" fmla="*/ 518424 h 1036847"/>
                      <a:gd name="connsiteX52" fmla="*/ 0 w 14749200"/>
                      <a:gd name="connsiteY52" fmla="*/ 0 h 1036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14749200" h="1036847" extrusionOk="0">
                        <a:moveTo>
                          <a:pt x="0" y="0"/>
                        </a:moveTo>
                        <a:cubicBezTo>
                          <a:pt x="196134" y="8313"/>
                          <a:pt x="402653" y="-22947"/>
                          <a:pt x="522926" y="0"/>
                        </a:cubicBezTo>
                        <a:cubicBezTo>
                          <a:pt x="643199" y="22947"/>
                          <a:pt x="669275" y="-1700"/>
                          <a:pt x="750868" y="0"/>
                        </a:cubicBezTo>
                        <a:cubicBezTo>
                          <a:pt x="832461" y="1700"/>
                          <a:pt x="1297228" y="-24039"/>
                          <a:pt x="1716271" y="0"/>
                        </a:cubicBezTo>
                        <a:cubicBezTo>
                          <a:pt x="2135314" y="24039"/>
                          <a:pt x="2062836" y="-4024"/>
                          <a:pt x="2239197" y="0"/>
                        </a:cubicBezTo>
                        <a:cubicBezTo>
                          <a:pt x="2415558" y="4024"/>
                          <a:pt x="2597192" y="1879"/>
                          <a:pt x="2762123" y="0"/>
                        </a:cubicBezTo>
                        <a:cubicBezTo>
                          <a:pt x="2927054" y="-1879"/>
                          <a:pt x="3420402" y="21896"/>
                          <a:pt x="3727525" y="0"/>
                        </a:cubicBezTo>
                        <a:cubicBezTo>
                          <a:pt x="4034648" y="-21896"/>
                          <a:pt x="3931371" y="16513"/>
                          <a:pt x="4102959" y="0"/>
                        </a:cubicBezTo>
                        <a:cubicBezTo>
                          <a:pt x="4274547" y="-16513"/>
                          <a:pt x="4724251" y="-34556"/>
                          <a:pt x="5068361" y="0"/>
                        </a:cubicBezTo>
                        <a:cubicBezTo>
                          <a:pt x="5412471" y="34556"/>
                          <a:pt x="5633938" y="-25736"/>
                          <a:pt x="6033764" y="0"/>
                        </a:cubicBezTo>
                        <a:cubicBezTo>
                          <a:pt x="6433590" y="25736"/>
                          <a:pt x="6398950" y="-21434"/>
                          <a:pt x="6704182" y="0"/>
                        </a:cubicBezTo>
                        <a:cubicBezTo>
                          <a:pt x="7009414" y="21434"/>
                          <a:pt x="7190337" y="17242"/>
                          <a:pt x="7669584" y="0"/>
                        </a:cubicBezTo>
                        <a:cubicBezTo>
                          <a:pt x="8148831" y="-17242"/>
                          <a:pt x="8048053" y="-7128"/>
                          <a:pt x="8192510" y="0"/>
                        </a:cubicBezTo>
                        <a:cubicBezTo>
                          <a:pt x="8336967" y="7128"/>
                          <a:pt x="8580935" y="-6130"/>
                          <a:pt x="8715436" y="0"/>
                        </a:cubicBezTo>
                        <a:cubicBezTo>
                          <a:pt x="8849937" y="6130"/>
                          <a:pt x="9135369" y="-24514"/>
                          <a:pt x="9533347" y="0"/>
                        </a:cubicBezTo>
                        <a:cubicBezTo>
                          <a:pt x="9931325" y="24514"/>
                          <a:pt x="9848239" y="20127"/>
                          <a:pt x="10056273" y="0"/>
                        </a:cubicBezTo>
                        <a:cubicBezTo>
                          <a:pt x="10264307" y="-20127"/>
                          <a:pt x="10570429" y="13704"/>
                          <a:pt x="11021675" y="0"/>
                        </a:cubicBezTo>
                        <a:cubicBezTo>
                          <a:pt x="11472921" y="-13704"/>
                          <a:pt x="11526925" y="28634"/>
                          <a:pt x="11987077" y="0"/>
                        </a:cubicBezTo>
                        <a:cubicBezTo>
                          <a:pt x="12447229" y="-28634"/>
                          <a:pt x="12450282" y="10158"/>
                          <a:pt x="12657495" y="0"/>
                        </a:cubicBezTo>
                        <a:cubicBezTo>
                          <a:pt x="12864708" y="-10158"/>
                          <a:pt x="13068319" y="-14276"/>
                          <a:pt x="13180421" y="0"/>
                        </a:cubicBezTo>
                        <a:cubicBezTo>
                          <a:pt x="13292523" y="14276"/>
                          <a:pt x="13310735" y="-11326"/>
                          <a:pt x="13408364" y="0"/>
                        </a:cubicBezTo>
                        <a:cubicBezTo>
                          <a:pt x="13505993" y="11326"/>
                          <a:pt x="13702790" y="43"/>
                          <a:pt x="13783798" y="0"/>
                        </a:cubicBezTo>
                        <a:cubicBezTo>
                          <a:pt x="13864806" y="-43"/>
                          <a:pt x="14049362" y="4760"/>
                          <a:pt x="14159232" y="0"/>
                        </a:cubicBezTo>
                        <a:cubicBezTo>
                          <a:pt x="14269102" y="-4760"/>
                          <a:pt x="14485618" y="-24849"/>
                          <a:pt x="14749200" y="0"/>
                        </a:cubicBezTo>
                        <a:cubicBezTo>
                          <a:pt x="14727149" y="148091"/>
                          <a:pt x="14740317" y="322904"/>
                          <a:pt x="14749200" y="539160"/>
                        </a:cubicBezTo>
                        <a:cubicBezTo>
                          <a:pt x="14758083" y="755416"/>
                          <a:pt x="14729046" y="894824"/>
                          <a:pt x="14749200" y="1036847"/>
                        </a:cubicBezTo>
                        <a:cubicBezTo>
                          <a:pt x="14512369" y="1009519"/>
                          <a:pt x="14319160" y="1063556"/>
                          <a:pt x="14078782" y="1036847"/>
                        </a:cubicBezTo>
                        <a:cubicBezTo>
                          <a:pt x="13838404" y="1010138"/>
                          <a:pt x="13711483" y="1009530"/>
                          <a:pt x="13408364" y="1036847"/>
                        </a:cubicBezTo>
                        <a:cubicBezTo>
                          <a:pt x="13105245" y="1064164"/>
                          <a:pt x="13199701" y="1029450"/>
                          <a:pt x="13032929" y="1036847"/>
                        </a:cubicBezTo>
                        <a:cubicBezTo>
                          <a:pt x="12866158" y="1044244"/>
                          <a:pt x="12406734" y="1048150"/>
                          <a:pt x="12215019" y="1036847"/>
                        </a:cubicBezTo>
                        <a:cubicBezTo>
                          <a:pt x="12023304" y="1025545"/>
                          <a:pt x="11982144" y="1044262"/>
                          <a:pt x="11839585" y="1036847"/>
                        </a:cubicBezTo>
                        <a:cubicBezTo>
                          <a:pt x="11697026" y="1029432"/>
                          <a:pt x="11268287" y="1036212"/>
                          <a:pt x="11021675" y="1036847"/>
                        </a:cubicBezTo>
                        <a:cubicBezTo>
                          <a:pt x="10775063" y="1037483"/>
                          <a:pt x="10884479" y="1026444"/>
                          <a:pt x="10793733" y="1036847"/>
                        </a:cubicBezTo>
                        <a:cubicBezTo>
                          <a:pt x="10702987" y="1047250"/>
                          <a:pt x="10229078" y="996874"/>
                          <a:pt x="9975823" y="1036847"/>
                        </a:cubicBezTo>
                        <a:cubicBezTo>
                          <a:pt x="9722568" y="1076821"/>
                          <a:pt x="9784823" y="1035743"/>
                          <a:pt x="9600388" y="1036847"/>
                        </a:cubicBezTo>
                        <a:cubicBezTo>
                          <a:pt x="9415954" y="1037951"/>
                          <a:pt x="9429324" y="1042702"/>
                          <a:pt x="9372446" y="1036847"/>
                        </a:cubicBezTo>
                        <a:cubicBezTo>
                          <a:pt x="9315568" y="1030992"/>
                          <a:pt x="9119535" y="1031362"/>
                          <a:pt x="8997012" y="1036847"/>
                        </a:cubicBezTo>
                        <a:cubicBezTo>
                          <a:pt x="8874489" y="1042332"/>
                          <a:pt x="8573360" y="1009226"/>
                          <a:pt x="8179102" y="1036847"/>
                        </a:cubicBezTo>
                        <a:cubicBezTo>
                          <a:pt x="7784844" y="1064469"/>
                          <a:pt x="7989326" y="1040098"/>
                          <a:pt x="7803668" y="1036847"/>
                        </a:cubicBezTo>
                        <a:cubicBezTo>
                          <a:pt x="7618010" y="1033596"/>
                          <a:pt x="7645461" y="1047016"/>
                          <a:pt x="7575725" y="1036847"/>
                        </a:cubicBezTo>
                        <a:cubicBezTo>
                          <a:pt x="7505989" y="1026678"/>
                          <a:pt x="7291310" y="1029089"/>
                          <a:pt x="7200291" y="1036847"/>
                        </a:cubicBezTo>
                        <a:cubicBezTo>
                          <a:pt x="7109272" y="1044605"/>
                          <a:pt x="6827682" y="1061195"/>
                          <a:pt x="6677365" y="1036847"/>
                        </a:cubicBezTo>
                        <a:cubicBezTo>
                          <a:pt x="6527048" y="1012499"/>
                          <a:pt x="6333035" y="1009242"/>
                          <a:pt x="6006947" y="1036847"/>
                        </a:cubicBezTo>
                        <a:cubicBezTo>
                          <a:pt x="5680859" y="1064452"/>
                          <a:pt x="5753465" y="1038989"/>
                          <a:pt x="5631513" y="1036847"/>
                        </a:cubicBezTo>
                        <a:cubicBezTo>
                          <a:pt x="5509561" y="1034705"/>
                          <a:pt x="5051123" y="1079998"/>
                          <a:pt x="4666111" y="1036847"/>
                        </a:cubicBezTo>
                        <a:cubicBezTo>
                          <a:pt x="4281099" y="993696"/>
                          <a:pt x="4222095" y="1067090"/>
                          <a:pt x="3995692" y="1036847"/>
                        </a:cubicBezTo>
                        <a:cubicBezTo>
                          <a:pt x="3769289" y="1006604"/>
                          <a:pt x="3441924" y="1003847"/>
                          <a:pt x="3030290" y="1036847"/>
                        </a:cubicBezTo>
                        <a:cubicBezTo>
                          <a:pt x="2618656" y="1069847"/>
                          <a:pt x="2417952" y="1006234"/>
                          <a:pt x="2212380" y="1036847"/>
                        </a:cubicBezTo>
                        <a:cubicBezTo>
                          <a:pt x="2006808" y="1067461"/>
                          <a:pt x="1940015" y="1029674"/>
                          <a:pt x="1689454" y="1036847"/>
                        </a:cubicBezTo>
                        <a:cubicBezTo>
                          <a:pt x="1438893" y="1044020"/>
                          <a:pt x="1262387" y="1067853"/>
                          <a:pt x="871544" y="1036847"/>
                        </a:cubicBezTo>
                        <a:cubicBezTo>
                          <a:pt x="480701" y="1005842"/>
                          <a:pt x="427923" y="1046500"/>
                          <a:pt x="0" y="1036847"/>
                        </a:cubicBezTo>
                        <a:cubicBezTo>
                          <a:pt x="10281" y="829586"/>
                          <a:pt x="-22691" y="722252"/>
                          <a:pt x="0" y="518424"/>
                        </a:cubicBezTo>
                        <a:cubicBezTo>
                          <a:pt x="22691" y="314596"/>
                          <a:pt x="-10116" y="2102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 i="0" u="none" strike="noStrike" cap="none" dirty="0">
                <a:solidFill>
                  <a:srgbClr val="005EA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References </a:t>
            </a:r>
            <a:endParaRPr sz="5400" i="0" u="none" strike="noStrike" cap="none" dirty="0">
              <a:solidFill>
                <a:srgbClr val="005EA8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2" name="Grafik 1" descr="Ein Bild, das Screenshot, Grafiken, Logo, Schrift enthält.&#10;&#10;Automatisch generierte Beschreibung">
            <a:extLst>
              <a:ext uri="{FF2B5EF4-FFF2-40B4-BE49-F238E27FC236}">
                <a16:creationId xmlns:a16="http://schemas.microsoft.com/office/drawing/2014/main" id="{0BBD5D95-3110-144D-C55D-2E2865715E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0666" y="47248748"/>
            <a:ext cx="5231630" cy="5231630"/>
          </a:xfrm>
          <a:prstGeom prst="rect">
            <a:avLst/>
          </a:prstGeom>
        </p:spPr>
      </p:pic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E1BC1CA-BBE0-3C64-58F2-CF6E79342F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745255"/>
              </p:ext>
            </p:extLst>
          </p:nvPr>
        </p:nvGraphicFramePr>
        <p:xfrm>
          <a:off x="16847374" y="8725864"/>
          <a:ext cx="14834922" cy="12893040"/>
        </p:xfrm>
        <a:graphic>
          <a:graphicData uri="http://schemas.openxmlformats.org/drawingml/2006/table">
            <a:tbl>
              <a:tblPr firstRow="1" bandRow="1">
                <a:tableStyleId>{51353DCD-7341-459A-9AB3-D91C50E2D6F2}</a:tableStyleId>
              </a:tblPr>
              <a:tblGrid>
                <a:gridCol w="7771088">
                  <a:extLst>
                    <a:ext uri="{9D8B030D-6E8A-4147-A177-3AD203B41FA5}">
                      <a16:colId xmlns:a16="http://schemas.microsoft.com/office/drawing/2014/main" val="3077870878"/>
                    </a:ext>
                  </a:extLst>
                </a:gridCol>
                <a:gridCol w="7063834">
                  <a:extLst>
                    <a:ext uri="{9D8B030D-6E8A-4147-A177-3AD203B41FA5}">
                      <a16:colId xmlns:a16="http://schemas.microsoft.com/office/drawing/2014/main" val="3637872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3600" dirty="0"/>
                        <a:t>Patient n (</a:t>
                      </a:r>
                      <a:r>
                        <a:rPr lang="de-DE" sz="3600" dirty="0" err="1"/>
                        <a:t>female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gender</a:t>
                      </a:r>
                      <a:r>
                        <a:rPr lang="de-DE" sz="3600" dirty="0"/>
                        <a:t>, n, 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16 (11, 69%)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665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/>
                        <a:t>Age at JIA </a:t>
                      </a:r>
                      <a:r>
                        <a:rPr lang="de-DE" sz="3600" dirty="0" err="1"/>
                        <a:t>diagnosis</a:t>
                      </a:r>
                      <a:r>
                        <a:rPr lang="de-DE" sz="3600" dirty="0"/>
                        <a:t>, median (IQR)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45 </a:t>
                      </a:r>
                      <a:r>
                        <a:rPr lang="de-DE" sz="3600" dirty="0" err="1"/>
                        <a:t>months</a:t>
                      </a:r>
                      <a:r>
                        <a:rPr lang="de-DE" sz="3600" dirty="0"/>
                        <a:t> (69)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790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/>
                        <a:t>JIA </a:t>
                      </a:r>
                      <a:r>
                        <a:rPr lang="de-DE" sz="3600" dirty="0" err="1"/>
                        <a:t>diagnosis</a:t>
                      </a:r>
                      <a:r>
                        <a:rPr lang="de-DE" sz="3600" dirty="0"/>
                        <a:t>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Seronegative Polyarthritis, 11 (69)</a:t>
                      </a:r>
                    </a:p>
                    <a:p>
                      <a:r>
                        <a:rPr lang="de-DE" sz="3600" dirty="0"/>
                        <a:t>Oligoarthritis, 3 (19)</a:t>
                      </a:r>
                    </a:p>
                    <a:p>
                      <a:r>
                        <a:rPr lang="de-DE" sz="3600" dirty="0" err="1"/>
                        <a:t>Undifferentiated</a:t>
                      </a:r>
                      <a:r>
                        <a:rPr lang="de-DE" sz="3600" dirty="0"/>
                        <a:t>, 1 (6)</a:t>
                      </a:r>
                    </a:p>
                    <a:p>
                      <a:r>
                        <a:rPr lang="de-DE" sz="3600" dirty="0" err="1"/>
                        <a:t>Enthesitis-associated</a:t>
                      </a:r>
                      <a:r>
                        <a:rPr lang="de-DE" sz="3600" dirty="0"/>
                        <a:t>, 1 (6)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349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 err="1"/>
                        <a:t>Affected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wrist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joints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included</a:t>
                      </a:r>
                      <a:endParaRPr lang="de-DE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24 </a:t>
                      </a:r>
                    </a:p>
                    <a:p>
                      <a:r>
                        <a:rPr lang="de-DE" sz="3600" dirty="0"/>
                        <a:t>(8 </a:t>
                      </a:r>
                      <a:r>
                        <a:rPr lang="de-DE" sz="3600" dirty="0" err="1"/>
                        <a:t>patients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with</a:t>
                      </a:r>
                      <a:r>
                        <a:rPr lang="de-DE" sz="3600" dirty="0"/>
                        <a:t> bilateral </a:t>
                      </a:r>
                      <a:r>
                        <a:rPr lang="de-DE" sz="3600" dirty="0" err="1"/>
                        <a:t>orthotics</a:t>
                      </a:r>
                      <a:r>
                        <a:rPr lang="de-DE" sz="3600" dirty="0"/>
                        <a:t>, </a:t>
                      </a:r>
                    </a:p>
                    <a:p>
                      <a:r>
                        <a:rPr lang="de-DE" sz="3600" dirty="0"/>
                        <a:t>4 x </a:t>
                      </a:r>
                      <a:r>
                        <a:rPr lang="de-DE" sz="3600" dirty="0" err="1"/>
                        <a:t>left-sided</a:t>
                      </a:r>
                      <a:r>
                        <a:rPr lang="de-DE" sz="3600" dirty="0"/>
                        <a:t>, 4 x </a:t>
                      </a:r>
                      <a:r>
                        <a:rPr lang="de-DE" sz="3600" dirty="0" err="1"/>
                        <a:t>right-sided</a:t>
                      </a:r>
                      <a:r>
                        <a:rPr lang="de-DE" sz="36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07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 err="1"/>
                        <a:t>Wrist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orthotic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prescribed</a:t>
                      </a:r>
                      <a:r>
                        <a:rPr lang="de-DE" sz="3600" dirty="0"/>
                        <a:t> after </a:t>
                      </a:r>
                      <a:r>
                        <a:rPr lang="de-DE" sz="3600" dirty="0" err="1"/>
                        <a:t>acute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vs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chronic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arthritis</a:t>
                      </a:r>
                      <a:endParaRPr lang="de-DE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23 versus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831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 err="1"/>
                        <a:t>Wrist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joints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treated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with</a:t>
                      </a:r>
                      <a:r>
                        <a:rPr lang="de-DE" sz="3600" dirty="0"/>
                        <a:t> Intra-</a:t>
                      </a:r>
                      <a:r>
                        <a:rPr lang="de-DE" sz="3600" dirty="0" err="1"/>
                        <a:t>articular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cortison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prior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to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orthotic</a:t>
                      </a:r>
                      <a:r>
                        <a:rPr lang="de-DE" sz="3600" dirty="0"/>
                        <a:t>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16 (100)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183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/>
                        <a:t>Time </a:t>
                      </a:r>
                      <a:r>
                        <a:rPr lang="de-DE" sz="3600" dirty="0" err="1"/>
                        <a:t>of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Orthotic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use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begin</a:t>
                      </a:r>
                      <a:r>
                        <a:rPr lang="de-DE" sz="3600" dirty="0"/>
                        <a:t>, median (IQR)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3 </a:t>
                      </a:r>
                      <a:r>
                        <a:rPr lang="de-DE" sz="3600" dirty="0" err="1"/>
                        <a:t>months</a:t>
                      </a:r>
                      <a:r>
                        <a:rPr lang="de-DE" sz="3600" dirty="0"/>
                        <a:t> (6)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183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/>
                        <a:t>Duration </a:t>
                      </a:r>
                      <a:r>
                        <a:rPr lang="de-DE" sz="3600" dirty="0" err="1"/>
                        <a:t>of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Orthotic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use</a:t>
                      </a:r>
                      <a:r>
                        <a:rPr lang="de-DE" sz="3600" dirty="0"/>
                        <a:t>, median (IQR)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/>
                        <a:t>7.5 </a:t>
                      </a:r>
                      <a:r>
                        <a:rPr lang="de-DE" sz="3600" dirty="0" err="1"/>
                        <a:t>months</a:t>
                      </a:r>
                      <a:r>
                        <a:rPr lang="de-DE" sz="3600" dirty="0"/>
                        <a:t>, 3.3 (</a:t>
                      </a:r>
                      <a:r>
                        <a:rPr lang="de-DE" sz="3600" dirty="0" err="1"/>
                        <a:t>range</a:t>
                      </a:r>
                      <a:r>
                        <a:rPr lang="de-DE" sz="3600" dirty="0"/>
                        <a:t> 1-15)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406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3600" dirty="0" err="1"/>
                        <a:t>Indications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for</a:t>
                      </a:r>
                      <a:r>
                        <a:rPr lang="de-DE" sz="3600" dirty="0"/>
                        <a:t> </a:t>
                      </a:r>
                      <a:r>
                        <a:rPr lang="de-DE" sz="3600" dirty="0" err="1"/>
                        <a:t>use</a:t>
                      </a:r>
                      <a:r>
                        <a:rPr lang="de-DE" sz="3600" dirty="0"/>
                        <a:t>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3600" dirty="0" err="1"/>
                        <a:t>Contractures</a:t>
                      </a:r>
                      <a:r>
                        <a:rPr lang="de-DE" sz="3600" dirty="0"/>
                        <a:t>, 3 (16)</a:t>
                      </a:r>
                    </a:p>
                    <a:p>
                      <a:r>
                        <a:rPr lang="de-DE" sz="3600" dirty="0"/>
                        <a:t>Axis </a:t>
                      </a:r>
                      <a:r>
                        <a:rPr lang="de-DE" sz="3600" dirty="0" err="1"/>
                        <a:t>deviation</a:t>
                      </a:r>
                      <a:r>
                        <a:rPr lang="de-DE" sz="3600" dirty="0"/>
                        <a:t>, 5 (31)</a:t>
                      </a:r>
                    </a:p>
                    <a:p>
                      <a:r>
                        <a:rPr lang="de-DE" sz="3600" dirty="0" err="1"/>
                        <a:t>Instability</a:t>
                      </a:r>
                      <a:r>
                        <a:rPr lang="de-DE" sz="3600" dirty="0"/>
                        <a:t>, 1 (6)</a:t>
                      </a:r>
                    </a:p>
                    <a:p>
                      <a:r>
                        <a:rPr lang="de-DE" sz="3600" dirty="0"/>
                        <a:t>Growth </a:t>
                      </a:r>
                      <a:r>
                        <a:rPr lang="de-DE" sz="3600" dirty="0" err="1"/>
                        <a:t>redirection</a:t>
                      </a:r>
                      <a:r>
                        <a:rPr lang="de-DE" sz="3600" dirty="0"/>
                        <a:t>, 12 (75)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532061"/>
                  </a:ext>
                </a:extLst>
              </a:tr>
            </a:tbl>
          </a:graphicData>
        </a:graphic>
      </p:graphicFrame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0E421871-431F-6242-EE5C-E2E428156D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1845199"/>
              </p:ext>
            </p:extLst>
          </p:nvPr>
        </p:nvGraphicFramePr>
        <p:xfrm>
          <a:off x="16847374" y="24315393"/>
          <a:ext cx="14834922" cy="58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8BCDC16F-821A-EF39-302C-BB5013684E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1639541"/>
              </p:ext>
            </p:extLst>
          </p:nvPr>
        </p:nvGraphicFramePr>
        <p:xfrm>
          <a:off x="16847374" y="31243682"/>
          <a:ext cx="14834922" cy="58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Google Shape;111;p1">
            <a:extLst>
              <a:ext uri="{FF2B5EF4-FFF2-40B4-BE49-F238E27FC236}">
                <a16:creationId xmlns:a16="http://schemas.microsoft.com/office/drawing/2014/main" id="{015D762F-1523-7568-7D70-A8478CF7A5BB}"/>
              </a:ext>
            </a:extLst>
          </p:cNvPr>
          <p:cNvSpPr txBox="1"/>
          <p:nvPr/>
        </p:nvSpPr>
        <p:spPr>
          <a:xfrm>
            <a:off x="684436" y="25995029"/>
            <a:ext cx="14777206" cy="607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b="1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Figure 1: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Example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bilateral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wrist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orthotic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</a:t>
            </a:r>
            <a:endParaRPr sz="3600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11;p1">
            <a:extLst>
              <a:ext uri="{FF2B5EF4-FFF2-40B4-BE49-F238E27FC236}">
                <a16:creationId xmlns:a16="http://schemas.microsoft.com/office/drawing/2014/main" id="{AF2A0375-FD27-D6AB-A382-5E90B062EB3E}"/>
              </a:ext>
            </a:extLst>
          </p:cNvPr>
          <p:cNvSpPr txBox="1"/>
          <p:nvPr/>
        </p:nvSpPr>
        <p:spPr>
          <a:xfrm>
            <a:off x="16905090" y="22904656"/>
            <a:ext cx="14777206" cy="1122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b="1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Figure 2: 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Change in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extension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Flexion, radial and ulnar passive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range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movement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deficits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before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and after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</a:t>
            </a:r>
            <a:r>
              <a:rPr lang="de-DE" sz="3600" dirty="0" err="1">
                <a:solidFill>
                  <a:srgbClr val="0070C0"/>
                </a:solidFill>
              </a:rPr>
              <a:t>ing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wrist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orthotic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use</a:t>
            </a:r>
            <a:endParaRPr sz="3600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11;p1">
            <a:extLst>
              <a:ext uri="{FF2B5EF4-FFF2-40B4-BE49-F238E27FC236}">
                <a16:creationId xmlns:a16="http://schemas.microsoft.com/office/drawing/2014/main" id="{FB970C10-831B-ABFE-44F9-A203C28CCB70}"/>
              </a:ext>
            </a:extLst>
          </p:cNvPr>
          <p:cNvSpPr txBox="1"/>
          <p:nvPr/>
        </p:nvSpPr>
        <p:spPr>
          <a:xfrm>
            <a:off x="16825504" y="45350241"/>
            <a:ext cx="14777206" cy="11227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3600" b="1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Figure 3: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Example</a:t>
            </a:r>
            <a:r>
              <a:rPr lang="de-DE" sz="36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3600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de-DE" sz="3600" dirty="0">
                <a:solidFill>
                  <a:srgbClr val="0070C0"/>
                </a:solidFill>
              </a:rPr>
              <a:t> a </a:t>
            </a:r>
            <a:r>
              <a:rPr lang="de-DE" sz="3600" dirty="0" err="1">
                <a:solidFill>
                  <a:srgbClr val="0070C0"/>
                </a:solidFill>
              </a:rPr>
              <a:t>wrist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joint</a:t>
            </a:r>
            <a:r>
              <a:rPr lang="de-DE" sz="3600" dirty="0">
                <a:solidFill>
                  <a:srgbClr val="0070C0"/>
                </a:solidFill>
              </a:rPr>
              <a:t> after </a:t>
            </a:r>
            <a:r>
              <a:rPr lang="de-DE" sz="3600" dirty="0" err="1">
                <a:solidFill>
                  <a:srgbClr val="0070C0"/>
                </a:solidFill>
              </a:rPr>
              <a:t>acute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treatment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for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arthritis</a:t>
            </a:r>
            <a:r>
              <a:rPr lang="de-DE" sz="3600" dirty="0">
                <a:solidFill>
                  <a:srgbClr val="0070C0"/>
                </a:solidFill>
              </a:rPr>
              <a:t>, </a:t>
            </a:r>
            <a:r>
              <a:rPr lang="de-DE" sz="3600" dirty="0" err="1">
                <a:solidFill>
                  <a:srgbClr val="0070C0"/>
                </a:solidFill>
              </a:rPr>
              <a:t>with</a:t>
            </a:r>
            <a:r>
              <a:rPr lang="de-DE" sz="3600" dirty="0">
                <a:solidFill>
                  <a:srgbClr val="0070C0"/>
                </a:solidFill>
              </a:rPr>
              <a:t> and </a:t>
            </a:r>
            <a:r>
              <a:rPr lang="de-DE" sz="3600" dirty="0" err="1">
                <a:solidFill>
                  <a:srgbClr val="0070C0"/>
                </a:solidFill>
              </a:rPr>
              <a:t>without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wearing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the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wrist</a:t>
            </a:r>
            <a:r>
              <a:rPr lang="de-DE" sz="3600" dirty="0">
                <a:solidFill>
                  <a:srgbClr val="0070C0"/>
                </a:solidFill>
              </a:rPr>
              <a:t> </a:t>
            </a:r>
            <a:r>
              <a:rPr lang="de-DE" sz="3600" dirty="0" err="1">
                <a:solidFill>
                  <a:srgbClr val="0070C0"/>
                </a:solidFill>
              </a:rPr>
              <a:t>orthotic</a:t>
            </a:r>
            <a:endParaRPr sz="3600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4E752586-BC2D-2E19-2B93-1E9C15CFA960}"/>
              </a:ext>
            </a:extLst>
          </p:cNvPr>
          <p:cNvSpPr/>
          <p:nvPr/>
        </p:nvSpPr>
        <p:spPr>
          <a:xfrm>
            <a:off x="28219400" y="26234874"/>
            <a:ext cx="508000" cy="4254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7E6FEC1-5E64-1AFD-E066-FD25D612C7B9}"/>
              </a:ext>
            </a:extLst>
          </p:cNvPr>
          <p:cNvSpPr/>
          <p:nvPr/>
        </p:nvSpPr>
        <p:spPr>
          <a:xfrm>
            <a:off x="28219400" y="27110760"/>
            <a:ext cx="508000" cy="42548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D97E861-C80B-1541-6372-9E687CC5D89F}"/>
              </a:ext>
            </a:extLst>
          </p:cNvPr>
          <p:cNvSpPr txBox="1"/>
          <p:nvPr/>
        </p:nvSpPr>
        <p:spPr>
          <a:xfrm>
            <a:off x="28761681" y="26221527"/>
            <a:ext cx="3081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Passive </a:t>
            </a:r>
            <a:r>
              <a:rPr lang="de-DE" sz="2400" dirty="0" err="1"/>
              <a:t>extension</a:t>
            </a:r>
            <a:r>
              <a:rPr lang="de-DE" sz="2400" dirty="0"/>
              <a:t> (°)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2604221-97FB-8E98-589C-09C3A5281914}"/>
              </a:ext>
            </a:extLst>
          </p:cNvPr>
          <p:cNvSpPr txBox="1"/>
          <p:nvPr/>
        </p:nvSpPr>
        <p:spPr>
          <a:xfrm>
            <a:off x="28727400" y="27109415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Passive </a:t>
            </a:r>
            <a:r>
              <a:rPr lang="de-DE" sz="2400" dirty="0" err="1"/>
              <a:t>flexion</a:t>
            </a:r>
            <a:r>
              <a:rPr lang="de-DE" sz="2400" dirty="0"/>
              <a:t> (°)</a:t>
            </a:r>
            <a:endParaRPr lang="de-DE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AF60811-4FF3-A39E-916D-D001769C2E68}"/>
              </a:ext>
            </a:extLst>
          </p:cNvPr>
          <p:cNvSpPr/>
          <p:nvPr/>
        </p:nvSpPr>
        <p:spPr>
          <a:xfrm>
            <a:off x="28219400" y="32857229"/>
            <a:ext cx="508000" cy="4254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62EB10B9-AC82-F78F-2465-8F36C3E3B688}"/>
              </a:ext>
            </a:extLst>
          </p:cNvPr>
          <p:cNvSpPr/>
          <p:nvPr/>
        </p:nvSpPr>
        <p:spPr>
          <a:xfrm>
            <a:off x="28219400" y="33733115"/>
            <a:ext cx="508000" cy="42548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A23D6DD-2D24-8DDD-6436-82A96F1CEE80}"/>
              </a:ext>
            </a:extLst>
          </p:cNvPr>
          <p:cNvSpPr txBox="1"/>
          <p:nvPr/>
        </p:nvSpPr>
        <p:spPr>
          <a:xfrm>
            <a:off x="28761681" y="32843882"/>
            <a:ext cx="2517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Passive radial (°)</a:t>
            </a:r>
            <a:endParaRPr lang="de-DE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575CC9D-721D-960E-DE3C-E48D5ADB2F75}"/>
              </a:ext>
            </a:extLst>
          </p:cNvPr>
          <p:cNvSpPr txBox="1"/>
          <p:nvPr/>
        </p:nvSpPr>
        <p:spPr>
          <a:xfrm>
            <a:off x="28727400" y="33731770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Passive ulnar (°)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Microsoft Office PowerPoint</Application>
  <PresentationFormat>Benutzerdefiniert</PresentationFormat>
  <Paragraphs>59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Thomas Korthals</dc:creator>
  <cp:lastModifiedBy>Gohar, F.</cp:lastModifiedBy>
  <cp:revision>17</cp:revision>
  <dcterms:created xsi:type="dcterms:W3CDTF">2024-07-25T13:54:01Z</dcterms:created>
  <dcterms:modified xsi:type="dcterms:W3CDTF">2025-03-10T23:38:34Z</dcterms:modified>
</cp:coreProperties>
</file>