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3"/>
  </p:notesMasterIdLst>
  <p:sldIdLst>
    <p:sldId id="263" r:id="rId2"/>
  </p:sldIdLst>
  <p:sldSz cx="30275213" cy="42803763"/>
  <p:notesSz cx="6797675" cy="9926638"/>
  <p:defaultTextStyle>
    <a:defPPr>
      <a:defRPr lang="de-DE"/>
    </a:defPPr>
    <a:lvl1pPr marL="0" algn="l" defTabSz="3507661" rtl="0" eaLnBrk="1" latinLnBrk="0" hangingPunct="1">
      <a:defRPr sz="6905" kern="1200">
        <a:solidFill>
          <a:schemeClr val="tx1"/>
        </a:solidFill>
        <a:latin typeface="+mn-lt"/>
        <a:ea typeface="+mn-ea"/>
        <a:cs typeface="+mn-cs"/>
      </a:defRPr>
    </a:lvl1pPr>
    <a:lvl2pPr marL="1753831" algn="l" defTabSz="3507661" rtl="0" eaLnBrk="1" latinLnBrk="0" hangingPunct="1">
      <a:defRPr sz="6905" kern="1200">
        <a:solidFill>
          <a:schemeClr val="tx1"/>
        </a:solidFill>
        <a:latin typeface="+mn-lt"/>
        <a:ea typeface="+mn-ea"/>
        <a:cs typeface="+mn-cs"/>
      </a:defRPr>
    </a:lvl2pPr>
    <a:lvl3pPr marL="3507661" algn="l" defTabSz="3507661" rtl="0" eaLnBrk="1" latinLnBrk="0" hangingPunct="1">
      <a:defRPr sz="6905" kern="1200">
        <a:solidFill>
          <a:schemeClr val="tx1"/>
        </a:solidFill>
        <a:latin typeface="+mn-lt"/>
        <a:ea typeface="+mn-ea"/>
        <a:cs typeface="+mn-cs"/>
      </a:defRPr>
    </a:lvl3pPr>
    <a:lvl4pPr marL="5261493" algn="l" defTabSz="3507661" rtl="0" eaLnBrk="1" latinLnBrk="0" hangingPunct="1">
      <a:defRPr sz="6905" kern="1200">
        <a:solidFill>
          <a:schemeClr val="tx1"/>
        </a:solidFill>
        <a:latin typeface="+mn-lt"/>
        <a:ea typeface="+mn-ea"/>
        <a:cs typeface="+mn-cs"/>
      </a:defRPr>
    </a:lvl4pPr>
    <a:lvl5pPr marL="7015324" algn="l" defTabSz="3507661" rtl="0" eaLnBrk="1" latinLnBrk="0" hangingPunct="1">
      <a:defRPr sz="6905" kern="1200">
        <a:solidFill>
          <a:schemeClr val="tx1"/>
        </a:solidFill>
        <a:latin typeface="+mn-lt"/>
        <a:ea typeface="+mn-ea"/>
        <a:cs typeface="+mn-cs"/>
      </a:defRPr>
    </a:lvl5pPr>
    <a:lvl6pPr marL="8769155" algn="l" defTabSz="3507661" rtl="0" eaLnBrk="1" latinLnBrk="0" hangingPunct="1">
      <a:defRPr sz="6905" kern="1200">
        <a:solidFill>
          <a:schemeClr val="tx1"/>
        </a:solidFill>
        <a:latin typeface="+mn-lt"/>
        <a:ea typeface="+mn-ea"/>
        <a:cs typeface="+mn-cs"/>
      </a:defRPr>
    </a:lvl6pPr>
    <a:lvl7pPr marL="10522985" algn="l" defTabSz="3507661" rtl="0" eaLnBrk="1" latinLnBrk="0" hangingPunct="1">
      <a:defRPr sz="6905" kern="1200">
        <a:solidFill>
          <a:schemeClr val="tx1"/>
        </a:solidFill>
        <a:latin typeface="+mn-lt"/>
        <a:ea typeface="+mn-ea"/>
        <a:cs typeface="+mn-cs"/>
      </a:defRPr>
    </a:lvl7pPr>
    <a:lvl8pPr marL="12276816" algn="l" defTabSz="3507661" rtl="0" eaLnBrk="1" latinLnBrk="0" hangingPunct="1">
      <a:defRPr sz="6905" kern="1200">
        <a:solidFill>
          <a:schemeClr val="tx1"/>
        </a:solidFill>
        <a:latin typeface="+mn-lt"/>
        <a:ea typeface="+mn-ea"/>
        <a:cs typeface="+mn-cs"/>
      </a:defRPr>
    </a:lvl8pPr>
    <a:lvl9pPr marL="14030648" algn="l" defTabSz="3507661" rtl="0" eaLnBrk="1" latinLnBrk="0" hangingPunct="1">
      <a:defRPr sz="6905"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348" userDrawn="1">
          <p15:clr>
            <a:srgbClr val="A4A3A4"/>
          </p15:clr>
        </p15:guide>
        <p15:guide id="2" pos="95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urm, Katinka" initials="SK" lastIdx="1" clrIdx="0">
    <p:extLst>
      <p:ext uri="{19B8F6BF-5375-455C-9EA6-DF929625EA0E}">
        <p15:presenceInfo xmlns:p15="http://schemas.microsoft.com/office/powerpoint/2012/main" userId="Sturm, Katinka" providerId="None"/>
      </p:ext>
    </p:extLst>
  </p:cmAuthor>
  <p:cmAuthor id="2" name="Richard Wagner" initials="RW" lastIdx="3" clrIdx="1">
    <p:extLst>
      <p:ext uri="{19B8F6BF-5375-455C-9EA6-DF929625EA0E}">
        <p15:presenceInfo xmlns:p15="http://schemas.microsoft.com/office/powerpoint/2012/main" userId="e3af7e65fad1e8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C9"/>
    <a:srgbClr val="0C14B4"/>
    <a:srgbClr val="FF7536"/>
    <a:srgbClr val="8AC2D1"/>
    <a:srgbClr val="D64242"/>
    <a:srgbClr val="CB49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395" autoAdjust="0"/>
  </p:normalViewPr>
  <p:slideViewPr>
    <p:cSldViewPr>
      <p:cViewPr varScale="1">
        <p:scale>
          <a:sx n="19" d="100"/>
          <a:sy n="19" d="100"/>
        </p:scale>
        <p:origin x="2988" y="150"/>
      </p:cViewPr>
      <p:guideLst>
        <p:guide orient="horz" pos="12348"/>
        <p:guide pos="9580"/>
      </p:guideLst>
    </p:cSldViewPr>
  </p:slideViewPr>
  <p:outlineViewPr>
    <p:cViewPr>
      <p:scale>
        <a:sx n="33" d="100"/>
        <a:sy n="33" d="100"/>
      </p:scale>
      <p:origin x="0" y="0"/>
    </p:cViewPr>
  </p:outlineViewPr>
  <p:notesTextViewPr>
    <p:cViewPr>
      <p:scale>
        <a:sx n="1" d="1"/>
        <a:sy n="1" d="1"/>
      </p:scale>
      <p:origin x="0" y="0"/>
    </p:cViewPr>
  </p:notesText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dirty="0"/>
          </a:p>
        </p:txBody>
      </p:sp>
      <p:sp>
        <p:nvSpPr>
          <p:cNvPr id="3" name="Datumsplatzhalt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AAA3A107-9B31-4089-9564-3C79C581D75B}" type="datetimeFigureOut">
              <a:rPr lang="en-US" smtClean="0"/>
              <a:t>3/12/2025</a:t>
            </a:fld>
            <a:endParaRPr lang="en-US" dirty="0"/>
          </a:p>
        </p:txBody>
      </p:sp>
      <p:sp>
        <p:nvSpPr>
          <p:cNvPr id="4" name="Folienbildplatzhalter 3"/>
          <p:cNvSpPr>
            <a:spLocks noGrp="1" noRot="1" noChangeAspect="1"/>
          </p:cNvSpPr>
          <p:nvPr>
            <p:ph type="sldImg" idx="2"/>
          </p:nvPr>
        </p:nvSpPr>
        <p:spPr>
          <a:xfrm>
            <a:off x="2214563" y="1241425"/>
            <a:ext cx="2368550"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izenplatzhalt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dirty="0"/>
          </a:p>
        </p:txBody>
      </p:sp>
      <p:sp>
        <p:nvSpPr>
          <p:cNvPr id="7" name="Foliennummernplatzhalt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31476FE2-63C6-4923-B36D-559C16C298C4}" type="slidenum">
              <a:rPr lang="en-US" smtClean="0"/>
              <a:t>‹Nr.›</a:t>
            </a:fld>
            <a:endParaRPr lang="en-US" dirty="0"/>
          </a:p>
        </p:txBody>
      </p:sp>
    </p:spTree>
    <p:extLst>
      <p:ext uri="{BB962C8B-B14F-4D97-AF65-F5344CB8AC3E}">
        <p14:creationId xmlns:p14="http://schemas.microsoft.com/office/powerpoint/2010/main" val="30129246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31476FE2-63C6-4923-B36D-559C16C298C4}" type="slidenum">
              <a:rPr lang="en-US" smtClean="0"/>
              <a:t>1</a:t>
            </a:fld>
            <a:endParaRPr lang="en-US" dirty="0"/>
          </a:p>
        </p:txBody>
      </p:sp>
    </p:spTree>
    <p:extLst>
      <p:ext uri="{BB962C8B-B14F-4D97-AF65-F5344CB8AC3E}">
        <p14:creationId xmlns:p14="http://schemas.microsoft.com/office/powerpoint/2010/main" val="1126661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elfolie">
    <p:spTree>
      <p:nvGrpSpPr>
        <p:cNvPr id="1" name=""/>
        <p:cNvGrpSpPr/>
        <p:nvPr/>
      </p:nvGrpSpPr>
      <p:grpSpPr>
        <a:xfrm>
          <a:off x="0" y="0"/>
          <a:ext cx="0" cy="0"/>
          <a:chOff x="0" y="0"/>
          <a:chExt cx="0" cy="0"/>
        </a:xfrm>
      </p:grpSpPr>
      <p:sp>
        <p:nvSpPr>
          <p:cNvPr id="4" name="Textplatzhalter 2"/>
          <p:cNvSpPr>
            <a:spLocks noGrp="1"/>
          </p:cNvSpPr>
          <p:nvPr>
            <p:ph type="body" sz="quarter" idx="11" hasCustomPrompt="1"/>
          </p:nvPr>
        </p:nvSpPr>
        <p:spPr>
          <a:xfrm>
            <a:off x="9808866" y="21977946"/>
            <a:ext cx="8089200" cy="13321479"/>
          </a:xfrm>
          <a:prstGeom prst="rect">
            <a:avLst/>
          </a:prstGeom>
        </p:spPr>
        <p:txBody>
          <a:bodyPr lIns="0" tIns="0" rIns="0" bIns="0"/>
          <a:lstStyle>
            <a:lvl1pPr>
              <a:lnSpc>
                <a:spcPts val="3800"/>
              </a:lnSpc>
              <a:defRPr lang="de-DE" sz="2600" dirty="0" smtClean="0">
                <a:solidFill>
                  <a:schemeClr val="tx1"/>
                </a:solidFill>
                <a:latin typeface="Times New Roman" panose="02020603050405020304" pitchFamily="18" charset="0"/>
                <a:ea typeface="+mn-ea"/>
                <a:cs typeface="Times New Roman" panose="02020603050405020304" pitchFamily="18" charset="0"/>
              </a:defRPr>
            </a:lvl1pPr>
          </a:lstStyle>
          <a:p>
            <a:pPr marL="0" lvl="0" eaLnBrk="1" hangingPunct="1"/>
            <a:r>
              <a:rPr lang="de-DE" dirty="0"/>
              <a:t>Fließtext</a:t>
            </a:r>
          </a:p>
        </p:txBody>
      </p:sp>
      <p:sp>
        <p:nvSpPr>
          <p:cNvPr id="5" name="Textplatzhalter 2"/>
          <p:cNvSpPr>
            <a:spLocks noGrp="1"/>
          </p:cNvSpPr>
          <p:nvPr>
            <p:ph type="body" sz="quarter" idx="12" hasCustomPrompt="1"/>
          </p:nvPr>
        </p:nvSpPr>
        <p:spPr>
          <a:xfrm>
            <a:off x="18981546" y="14599981"/>
            <a:ext cx="8035335" cy="16522980"/>
          </a:xfrm>
          <a:prstGeom prst="rect">
            <a:avLst/>
          </a:prstGeom>
        </p:spPr>
        <p:txBody>
          <a:bodyPr lIns="0" tIns="0" rIns="0" bIns="0"/>
          <a:lstStyle>
            <a:lvl1pPr>
              <a:lnSpc>
                <a:spcPts val="3800"/>
              </a:lnSpc>
              <a:defRPr lang="de-DE" sz="2600" dirty="0" smtClean="0">
                <a:solidFill>
                  <a:schemeClr val="tx1"/>
                </a:solidFill>
                <a:latin typeface="Times New Roman" panose="02020603050405020304" pitchFamily="18" charset="0"/>
                <a:ea typeface="+mn-ea"/>
                <a:cs typeface="Times New Roman" panose="02020603050405020304" pitchFamily="18" charset="0"/>
              </a:defRPr>
            </a:lvl1pPr>
          </a:lstStyle>
          <a:p>
            <a:pPr marL="0" lvl="0" eaLnBrk="1" hangingPunct="1"/>
            <a:r>
              <a:rPr lang="de-DE" dirty="0"/>
              <a:t>Fließtext</a:t>
            </a:r>
          </a:p>
        </p:txBody>
      </p:sp>
      <p:sp>
        <p:nvSpPr>
          <p:cNvPr id="7" name="Textplatzhalter 2"/>
          <p:cNvSpPr>
            <a:spLocks noGrp="1"/>
          </p:cNvSpPr>
          <p:nvPr>
            <p:ph type="body" sz="quarter" idx="14" hasCustomPrompt="1"/>
          </p:nvPr>
        </p:nvSpPr>
        <p:spPr>
          <a:xfrm>
            <a:off x="951636" y="14599981"/>
            <a:ext cx="8074806" cy="21639274"/>
          </a:xfrm>
          <a:prstGeom prst="rect">
            <a:avLst/>
          </a:prstGeom>
        </p:spPr>
        <p:txBody>
          <a:bodyPr lIns="0" tIns="0" rIns="0" bIns="0"/>
          <a:lstStyle>
            <a:lvl1pPr>
              <a:lnSpc>
                <a:spcPts val="3800"/>
              </a:lnSpc>
              <a:defRPr sz="2600">
                <a:solidFill>
                  <a:schemeClr val="tx1"/>
                </a:solidFill>
                <a:latin typeface="Times New Roman" panose="02020603050405020304" pitchFamily="18" charset="0"/>
                <a:cs typeface="Times New Roman" panose="02020603050405020304" pitchFamily="18" charset="0"/>
              </a:defRPr>
            </a:lvl1pPr>
          </a:lstStyle>
          <a:p>
            <a:pPr lvl="0"/>
            <a:r>
              <a:rPr lang="de-DE" dirty="0"/>
              <a:t>Fließtext         </a:t>
            </a:r>
          </a:p>
        </p:txBody>
      </p:sp>
      <p:sp>
        <p:nvSpPr>
          <p:cNvPr id="9" name="Textplatzhalter 2"/>
          <p:cNvSpPr>
            <a:spLocks noGrp="1"/>
          </p:cNvSpPr>
          <p:nvPr>
            <p:ph type="body" sz="quarter" idx="16" hasCustomPrompt="1"/>
          </p:nvPr>
        </p:nvSpPr>
        <p:spPr>
          <a:xfrm>
            <a:off x="9808866" y="13559276"/>
            <a:ext cx="8060414" cy="645960"/>
          </a:xfrm>
          <a:prstGeom prst="rect">
            <a:avLst/>
          </a:prstGeom>
        </p:spPr>
        <p:txBody>
          <a:bodyPr lIns="0" tIns="0" rIns="0" bIns="0"/>
          <a:lstStyle>
            <a:lvl1pPr>
              <a:defRPr lang="de-DE" sz="4000" cap="none" baseline="0" dirty="0" smtClean="0">
                <a:latin typeface="Futura Book" panose="02000504030000020003" pitchFamily="2" charset="0"/>
                <a:ea typeface="+mn-ea"/>
                <a:cs typeface="+mn-cs"/>
              </a:defRPr>
            </a:lvl1pPr>
          </a:lstStyle>
          <a:p>
            <a:pPr marL="0" lvl="0" eaLnBrk="1" hangingPunct="1"/>
            <a:r>
              <a:rPr lang="de-DE" dirty="0"/>
              <a:t>ÜBERSCHRIFT</a:t>
            </a:r>
          </a:p>
        </p:txBody>
      </p:sp>
      <p:sp>
        <p:nvSpPr>
          <p:cNvPr id="11" name="Inhaltsplatzhalter 10"/>
          <p:cNvSpPr>
            <a:spLocks noGrp="1"/>
          </p:cNvSpPr>
          <p:nvPr>
            <p:ph sz="quarter" idx="17" hasCustomPrompt="1"/>
          </p:nvPr>
        </p:nvSpPr>
        <p:spPr>
          <a:xfrm>
            <a:off x="9808866" y="14599981"/>
            <a:ext cx="8089200" cy="4576582"/>
          </a:xfrm>
          <a:prstGeom prst="rect">
            <a:avLst/>
          </a:prstGeom>
        </p:spPr>
        <p:txBody>
          <a:bodyPr/>
          <a:lstStyle>
            <a:lvl1pPr>
              <a:defRPr sz="2800">
                <a:latin typeface="Futura Book" panose="02000504030000020003" pitchFamily="2" charset="0"/>
              </a:defRPr>
            </a:lvl1pPr>
          </a:lstStyle>
          <a:p>
            <a:pPr lvl="0"/>
            <a:r>
              <a:rPr lang="de-DE" dirty="0"/>
              <a:t>Inhalt</a:t>
            </a:r>
          </a:p>
          <a:p>
            <a:pPr lvl="0"/>
            <a:r>
              <a:rPr lang="de-DE" dirty="0"/>
              <a:t>(Bilder, Grafiken, Diagramme etc.)</a:t>
            </a:r>
          </a:p>
        </p:txBody>
      </p:sp>
      <p:sp>
        <p:nvSpPr>
          <p:cNvPr id="13" name="Textplatzhalter 12"/>
          <p:cNvSpPr>
            <a:spLocks noGrp="1"/>
          </p:cNvSpPr>
          <p:nvPr>
            <p:ph type="body" sz="quarter" idx="18" hasCustomPrompt="1"/>
          </p:nvPr>
        </p:nvSpPr>
        <p:spPr>
          <a:xfrm>
            <a:off x="9808866" y="19207515"/>
            <a:ext cx="8089200" cy="2164772"/>
          </a:xfrm>
          <a:prstGeom prst="rect">
            <a:avLst/>
          </a:prstGeom>
        </p:spPr>
        <p:txBody>
          <a:bodyPr lIns="0" tIns="0" rIns="0" bIns="0"/>
          <a:lstStyle>
            <a:lvl1pPr>
              <a:lnSpc>
                <a:spcPts val="3800"/>
              </a:lnSpc>
              <a:defRPr sz="2500">
                <a:solidFill>
                  <a:schemeClr val="bg1">
                    <a:lumMod val="50000"/>
                  </a:schemeClr>
                </a:solidFill>
                <a:latin typeface="Futura Book" panose="02000504030000020003" pitchFamily="2" charset="0"/>
              </a:defRPr>
            </a:lvl1pPr>
          </a:lstStyle>
          <a:p>
            <a:pPr lvl="0"/>
            <a:r>
              <a:rPr lang="de-DE" dirty="0"/>
              <a:t>Abbildungstext</a:t>
            </a:r>
          </a:p>
        </p:txBody>
      </p:sp>
      <p:sp>
        <p:nvSpPr>
          <p:cNvPr id="15" name="Textplatzhalter 14"/>
          <p:cNvSpPr>
            <a:spLocks noGrp="1"/>
          </p:cNvSpPr>
          <p:nvPr>
            <p:ph type="body" sz="quarter" idx="19" hasCustomPrompt="1"/>
          </p:nvPr>
        </p:nvSpPr>
        <p:spPr>
          <a:xfrm>
            <a:off x="966029" y="8440441"/>
            <a:ext cx="26406332" cy="2410916"/>
          </a:xfrm>
          <a:prstGeom prst="rect">
            <a:avLst/>
          </a:prstGeom>
        </p:spPr>
        <p:txBody>
          <a:bodyPr lIns="0" tIns="0" rIns="0" bIns="0">
            <a:spAutoFit/>
          </a:bodyPr>
          <a:lstStyle>
            <a:lvl1pPr algn="l">
              <a:lnSpc>
                <a:spcPts val="9400"/>
              </a:lnSpc>
              <a:defRPr sz="7300" b="1">
                <a:solidFill>
                  <a:schemeClr val="tx1"/>
                </a:solidFill>
                <a:latin typeface="Futura Book" panose="02000504030000020003" pitchFamily="2" charset="0"/>
              </a:defRPr>
            </a:lvl1pPr>
          </a:lstStyle>
          <a:p>
            <a:pPr lvl="0"/>
            <a:r>
              <a:rPr lang="de-DE" dirty="0"/>
              <a:t>Titel</a:t>
            </a:r>
          </a:p>
          <a:p>
            <a:pPr lvl="0"/>
            <a:r>
              <a:rPr lang="de-DE" dirty="0"/>
              <a:t>Einzeilig oder mehrzeilig möglich</a:t>
            </a:r>
          </a:p>
        </p:txBody>
      </p:sp>
      <p:sp>
        <p:nvSpPr>
          <p:cNvPr id="17" name="Textplatzhalter 16"/>
          <p:cNvSpPr>
            <a:spLocks noGrp="1"/>
          </p:cNvSpPr>
          <p:nvPr>
            <p:ph type="body" sz="quarter" idx="20" hasCustomPrompt="1"/>
          </p:nvPr>
        </p:nvSpPr>
        <p:spPr>
          <a:xfrm>
            <a:off x="966029" y="11210719"/>
            <a:ext cx="26406332" cy="615553"/>
          </a:xfrm>
          <a:prstGeom prst="rect">
            <a:avLst/>
          </a:prstGeom>
        </p:spPr>
        <p:txBody>
          <a:bodyPr lIns="0" tIns="0" rIns="0" bIns="0">
            <a:spAutoFit/>
          </a:bodyPr>
          <a:lstStyle>
            <a:lvl1pPr algn="l">
              <a:defRPr sz="4000" baseline="0">
                <a:solidFill>
                  <a:schemeClr val="bg1">
                    <a:lumMod val="50000"/>
                  </a:schemeClr>
                </a:solidFill>
                <a:latin typeface="Futura Book" panose="02000504030000020003" pitchFamily="2" charset="0"/>
              </a:defRPr>
            </a:lvl1pPr>
          </a:lstStyle>
          <a:p>
            <a:pPr lvl="0"/>
            <a:r>
              <a:rPr lang="de-DE" dirty="0"/>
              <a:t>Autoren (muss bei mehrzeiligen Titeln nach unten verschoben werden)</a:t>
            </a:r>
          </a:p>
        </p:txBody>
      </p:sp>
      <p:sp>
        <p:nvSpPr>
          <p:cNvPr id="24" name="Textplatzhalter 23"/>
          <p:cNvSpPr>
            <a:spLocks noGrp="1"/>
          </p:cNvSpPr>
          <p:nvPr>
            <p:ph type="body" sz="quarter" idx="24" hasCustomPrompt="1"/>
          </p:nvPr>
        </p:nvSpPr>
        <p:spPr bwMode="white">
          <a:xfrm>
            <a:off x="1038267" y="37676141"/>
            <a:ext cx="8068101" cy="2249244"/>
          </a:xfrm>
          <a:prstGeom prst="rect">
            <a:avLst/>
          </a:prstGeom>
        </p:spPr>
        <p:txBody>
          <a:bodyPr lIns="0" tIns="0" rIns="0" bIns="0"/>
          <a:lstStyle>
            <a:lvl1pPr>
              <a:lnSpc>
                <a:spcPts val="3800"/>
              </a:lnSpc>
              <a:defRPr lang="de-DE" sz="2600" dirty="0" smtClean="0">
                <a:solidFill>
                  <a:schemeClr val="tx1"/>
                </a:solidFill>
                <a:latin typeface="Times New Roman" panose="02020603050405020304" pitchFamily="18" charset="0"/>
                <a:ea typeface="+mn-ea"/>
                <a:cs typeface="Times New Roman" panose="02020603050405020304" pitchFamily="18" charset="0"/>
              </a:defRPr>
            </a:lvl1pPr>
          </a:lstStyle>
          <a:p>
            <a:pPr marL="0" lvl="0" eaLnBrk="1" hangingPunct="1"/>
            <a:r>
              <a:rPr lang="de-DE" dirty="0"/>
              <a:t>Referenzen</a:t>
            </a:r>
          </a:p>
        </p:txBody>
      </p:sp>
      <p:sp>
        <p:nvSpPr>
          <p:cNvPr id="6" name="Textplatzhalter 5"/>
          <p:cNvSpPr>
            <a:spLocks noGrp="1"/>
          </p:cNvSpPr>
          <p:nvPr>
            <p:ph type="body" sz="quarter" idx="31" hasCustomPrompt="1"/>
          </p:nvPr>
        </p:nvSpPr>
        <p:spPr>
          <a:xfrm>
            <a:off x="25002976" y="38756291"/>
            <a:ext cx="4586361" cy="3357299"/>
          </a:xfrm>
          <a:prstGeom prst="rect">
            <a:avLst/>
          </a:prstGeom>
        </p:spPr>
        <p:txBody>
          <a:bodyPr lIns="0" tIns="0" rIns="0" bIns="0" anchor="b" anchorCtr="0"/>
          <a:lstStyle>
            <a:lvl1pPr>
              <a:lnSpc>
                <a:spcPts val="3800"/>
              </a:lnSpc>
              <a:defRPr lang="de-DE" sz="2600" dirty="0" smtClean="0">
                <a:solidFill>
                  <a:schemeClr val="bg1"/>
                </a:solidFill>
                <a:latin typeface="Times New Roman" panose="02020603050405020304" pitchFamily="18" charset="0"/>
                <a:ea typeface="+mn-ea"/>
                <a:cs typeface="Times New Roman" panose="02020603050405020304" pitchFamily="18" charset="0"/>
              </a:defRPr>
            </a:lvl1pPr>
          </a:lstStyle>
          <a:p>
            <a:pPr marL="0" lvl="0" eaLnBrk="1" hangingPunct="1"/>
            <a:r>
              <a:rPr lang="de-DE" dirty="0"/>
              <a:t>Titel Vorname Name</a:t>
            </a:r>
          </a:p>
          <a:p>
            <a:pPr marL="0" lvl="0" eaLnBrk="1" hangingPunct="1"/>
            <a:r>
              <a:rPr lang="de-DE" dirty="0"/>
              <a:t>Institut / Einrichtung</a:t>
            </a:r>
          </a:p>
          <a:p>
            <a:pPr marL="0" lvl="0" eaLnBrk="1" hangingPunct="1"/>
            <a:r>
              <a:rPr lang="de-DE" dirty="0"/>
              <a:t>Adresse</a:t>
            </a:r>
          </a:p>
          <a:p>
            <a:pPr marL="0" lvl="0" eaLnBrk="1" hangingPunct="1"/>
            <a:r>
              <a:rPr lang="de-DE" dirty="0"/>
              <a:t>PLZ Ort</a:t>
            </a:r>
          </a:p>
          <a:p>
            <a:pPr marL="0" lvl="0" eaLnBrk="1" hangingPunct="1"/>
            <a:r>
              <a:rPr lang="de-DE" dirty="0"/>
              <a:t>Telefon</a:t>
            </a:r>
          </a:p>
          <a:p>
            <a:pPr marL="0" lvl="0" eaLnBrk="1" hangingPunct="1"/>
            <a:r>
              <a:rPr lang="de-DE" dirty="0"/>
              <a:t>E-Mail@uni-leipzig.de</a:t>
            </a:r>
          </a:p>
        </p:txBody>
      </p:sp>
      <p:sp>
        <p:nvSpPr>
          <p:cNvPr id="10" name="Bildplatzhalter 9"/>
          <p:cNvSpPr>
            <a:spLocks noGrp="1"/>
          </p:cNvSpPr>
          <p:nvPr>
            <p:ph type="pic" sz="quarter" idx="35" hasCustomPrompt="1"/>
          </p:nvPr>
        </p:nvSpPr>
        <p:spPr>
          <a:xfrm>
            <a:off x="880088" y="40673716"/>
            <a:ext cx="2983671" cy="1440000"/>
          </a:xfrm>
          <a:prstGeom prst="rect">
            <a:avLst/>
          </a:prstGeom>
        </p:spPr>
        <p:txBody>
          <a:bodyPr/>
          <a:lstStyle>
            <a:lvl1pPr>
              <a:defRPr/>
            </a:lvl1pPr>
          </a:lstStyle>
          <a:p>
            <a:r>
              <a:rPr lang="de-DE" dirty="0"/>
              <a:t>Partnerlogo</a:t>
            </a:r>
          </a:p>
        </p:txBody>
      </p:sp>
      <p:sp>
        <p:nvSpPr>
          <p:cNvPr id="20" name="Bildplatzhalter 9"/>
          <p:cNvSpPr>
            <a:spLocks noGrp="1"/>
          </p:cNvSpPr>
          <p:nvPr>
            <p:ph type="pic" sz="quarter" idx="36" hasCustomPrompt="1"/>
          </p:nvPr>
        </p:nvSpPr>
        <p:spPr>
          <a:xfrm>
            <a:off x="5416506" y="40673716"/>
            <a:ext cx="2983758" cy="1440000"/>
          </a:xfrm>
          <a:prstGeom prst="rect">
            <a:avLst/>
          </a:prstGeom>
        </p:spPr>
        <p:txBody>
          <a:bodyPr/>
          <a:lstStyle>
            <a:lvl1pPr>
              <a:defRPr/>
            </a:lvl1pPr>
          </a:lstStyle>
          <a:p>
            <a:r>
              <a:rPr lang="de-DE" dirty="0"/>
              <a:t>Partnerlogo</a:t>
            </a:r>
          </a:p>
        </p:txBody>
      </p:sp>
      <p:sp>
        <p:nvSpPr>
          <p:cNvPr id="27" name="Bildplatzhalter 9"/>
          <p:cNvSpPr>
            <a:spLocks noGrp="1"/>
          </p:cNvSpPr>
          <p:nvPr>
            <p:ph type="pic" sz="quarter" idx="39" hasCustomPrompt="1"/>
          </p:nvPr>
        </p:nvSpPr>
        <p:spPr>
          <a:xfrm>
            <a:off x="9953011" y="40686892"/>
            <a:ext cx="2983758" cy="1440000"/>
          </a:xfrm>
          <a:prstGeom prst="rect">
            <a:avLst/>
          </a:prstGeom>
        </p:spPr>
        <p:txBody>
          <a:bodyPr/>
          <a:lstStyle>
            <a:lvl1pPr>
              <a:defRPr/>
            </a:lvl1pPr>
          </a:lstStyle>
          <a:p>
            <a:r>
              <a:rPr lang="de-DE" dirty="0"/>
              <a:t>Partnerlogo</a:t>
            </a:r>
          </a:p>
        </p:txBody>
      </p:sp>
      <p:sp>
        <p:nvSpPr>
          <p:cNvPr id="28" name="Bildplatzhalter 9"/>
          <p:cNvSpPr>
            <a:spLocks noGrp="1"/>
          </p:cNvSpPr>
          <p:nvPr>
            <p:ph type="pic" sz="quarter" idx="40" hasCustomPrompt="1"/>
          </p:nvPr>
        </p:nvSpPr>
        <p:spPr>
          <a:xfrm>
            <a:off x="14489516" y="40700561"/>
            <a:ext cx="2983758" cy="1440000"/>
          </a:xfrm>
          <a:prstGeom prst="rect">
            <a:avLst/>
          </a:prstGeom>
        </p:spPr>
        <p:txBody>
          <a:bodyPr/>
          <a:lstStyle>
            <a:lvl1pPr>
              <a:defRPr/>
            </a:lvl1pPr>
          </a:lstStyle>
          <a:p>
            <a:r>
              <a:rPr lang="de-DE" dirty="0"/>
              <a:t>Partnerlogo</a:t>
            </a:r>
          </a:p>
        </p:txBody>
      </p:sp>
      <p:sp>
        <p:nvSpPr>
          <p:cNvPr id="21" name="Textplatzhalter 2"/>
          <p:cNvSpPr>
            <a:spLocks noGrp="1"/>
          </p:cNvSpPr>
          <p:nvPr>
            <p:ph type="body" sz="quarter" idx="41" hasCustomPrompt="1"/>
          </p:nvPr>
        </p:nvSpPr>
        <p:spPr>
          <a:xfrm>
            <a:off x="1005261" y="13559276"/>
            <a:ext cx="8021181" cy="581267"/>
          </a:xfrm>
          <a:prstGeom prst="rect">
            <a:avLst/>
          </a:prstGeom>
        </p:spPr>
        <p:txBody>
          <a:bodyPr lIns="0" tIns="0" rIns="0" bIns="0"/>
          <a:lstStyle>
            <a:lvl1pPr>
              <a:defRPr lang="de-DE" sz="4000" cap="none" baseline="0" dirty="0" smtClean="0">
                <a:latin typeface="Futura Book" panose="02000504030000020003" pitchFamily="2" charset="0"/>
                <a:ea typeface="+mn-ea"/>
                <a:cs typeface="+mn-cs"/>
              </a:defRPr>
            </a:lvl1pPr>
          </a:lstStyle>
          <a:p>
            <a:pPr marL="0" lvl="0" eaLnBrk="1" hangingPunct="1"/>
            <a:r>
              <a:rPr lang="de-DE" dirty="0"/>
              <a:t>ÜBERSCHRIFT</a:t>
            </a:r>
          </a:p>
        </p:txBody>
      </p:sp>
      <p:sp>
        <p:nvSpPr>
          <p:cNvPr id="22" name="Textplatzhalter 2"/>
          <p:cNvSpPr>
            <a:spLocks noGrp="1"/>
          </p:cNvSpPr>
          <p:nvPr>
            <p:ph type="body" sz="quarter" idx="42" hasCustomPrompt="1"/>
          </p:nvPr>
        </p:nvSpPr>
        <p:spPr bwMode="white">
          <a:xfrm>
            <a:off x="1038267" y="36700374"/>
            <a:ext cx="8068101" cy="645960"/>
          </a:xfrm>
          <a:prstGeom prst="rect">
            <a:avLst/>
          </a:prstGeom>
        </p:spPr>
        <p:txBody>
          <a:bodyPr lIns="0" tIns="0" rIns="0" bIns="0"/>
          <a:lstStyle>
            <a:lvl1pPr>
              <a:defRPr lang="de-DE" sz="4000" cap="none" baseline="0" dirty="0" smtClean="0">
                <a:solidFill>
                  <a:schemeClr val="tx1"/>
                </a:solidFill>
                <a:latin typeface="Futura Book" panose="02000504030000020003" pitchFamily="2" charset="0"/>
                <a:ea typeface="+mn-ea"/>
                <a:cs typeface="+mn-cs"/>
              </a:defRPr>
            </a:lvl1pPr>
          </a:lstStyle>
          <a:p>
            <a:pPr marL="0" lvl="0" eaLnBrk="1" hangingPunct="1"/>
            <a:r>
              <a:rPr lang="de-DE" dirty="0"/>
              <a:t>REFERENZEN</a:t>
            </a:r>
          </a:p>
        </p:txBody>
      </p:sp>
      <p:sp>
        <p:nvSpPr>
          <p:cNvPr id="29" name="Textplatzhalter 2"/>
          <p:cNvSpPr>
            <a:spLocks noGrp="1"/>
          </p:cNvSpPr>
          <p:nvPr>
            <p:ph type="body" sz="quarter" idx="45" hasCustomPrompt="1"/>
          </p:nvPr>
        </p:nvSpPr>
        <p:spPr>
          <a:xfrm>
            <a:off x="18948780" y="13567249"/>
            <a:ext cx="8068101" cy="645960"/>
          </a:xfrm>
          <a:prstGeom prst="rect">
            <a:avLst/>
          </a:prstGeom>
        </p:spPr>
        <p:txBody>
          <a:bodyPr lIns="0" tIns="0" rIns="0" bIns="0"/>
          <a:lstStyle>
            <a:lvl1pPr>
              <a:defRPr lang="de-DE" sz="4000" cap="none" baseline="0" dirty="0" smtClean="0">
                <a:latin typeface="Futura Book" panose="02000504030000020003" pitchFamily="2" charset="0"/>
                <a:ea typeface="+mn-ea"/>
                <a:cs typeface="+mn-cs"/>
              </a:defRPr>
            </a:lvl1pPr>
          </a:lstStyle>
          <a:p>
            <a:pPr marL="0" lvl="0" eaLnBrk="1" hangingPunct="1"/>
            <a:r>
              <a:rPr lang="de-DE" dirty="0"/>
              <a:t>ÜBERSCHRIFT</a:t>
            </a:r>
          </a:p>
        </p:txBody>
      </p:sp>
      <p:sp>
        <p:nvSpPr>
          <p:cNvPr id="23" name="Textplatzhalter 2"/>
          <p:cNvSpPr>
            <a:spLocks noGrp="1"/>
          </p:cNvSpPr>
          <p:nvPr>
            <p:ph type="body" sz="quarter" idx="46" hasCustomPrompt="1"/>
          </p:nvPr>
        </p:nvSpPr>
        <p:spPr bwMode="white">
          <a:xfrm>
            <a:off x="25042209" y="38096591"/>
            <a:ext cx="3489756" cy="659700"/>
          </a:xfrm>
          <a:prstGeom prst="rect">
            <a:avLst/>
          </a:prstGeom>
        </p:spPr>
        <p:txBody>
          <a:bodyPr lIns="0" tIns="0" rIns="0" bIns="0"/>
          <a:lstStyle>
            <a:lvl1pPr>
              <a:defRPr lang="de-DE" sz="4000" cap="none" baseline="0" dirty="0" smtClean="0">
                <a:solidFill>
                  <a:schemeClr val="bg1"/>
                </a:solidFill>
                <a:latin typeface="Futura Book" panose="02000504030000020003" pitchFamily="2" charset="0"/>
                <a:ea typeface="+mn-ea"/>
                <a:cs typeface="+mn-cs"/>
              </a:defRPr>
            </a:lvl1pPr>
          </a:lstStyle>
          <a:p>
            <a:pPr marL="0" lvl="0" eaLnBrk="1" hangingPunct="1"/>
            <a:r>
              <a:rPr lang="de-DE" dirty="0"/>
              <a:t>KONTAKT</a:t>
            </a:r>
          </a:p>
        </p:txBody>
      </p:sp>
    </p:spTree>
    <p:extLst>
      <p:ext uri="{BB962C8B-B14F-4D97-AF65-F5344CB8AC3E}">
        <p14:creationId xmlns:p14="http://schemas.microsoft.com/office/powerpoint/2010/main" val="1782269231"/>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2259913"/>
      </p:ext>
    </p:extLst>
  </p:cSld>
  <p:clrMap bg1="lt1" tx1="dk1" bg2="lt2" tx2="dk2" accent1="accent1" accent2="accent2" accent3="accent3" accent4="accent4" accent5="accent5" accent6="accent6" hlink="hlink" folHlink="folHlink"/>
  <p:sldLayoutIdLst>
    <p:sldLayoutId id="2147483666" r:id="rId1"/>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965941" eaLnBrk="1" hangingPunct="1">
        <a:defRPr>
          <a:latin typeface="+mn-lt"/>
          <a:ea typeface="+mn-ea"/>
          <a:cs typeface="+mn-cs"/>
        </a:defRPr>
      </a:lvl2pPr>
      <a:lvl3pPr marL="1931879" eaLnBrk="1" hangingPunct="1">
        <a:defRPr>
          <a:latin typeface="+mn-lt"/>
          <a:ea typeface="+mn-ea"/>
          <a:cs typeface="+mn-cs"/>
        </a:defRPr>
      </a:lvl3pPr>
      <a:lvl4pPr marL="2897819" eaLnBrk="1" hangingPunct="1">
        <a:defRPr>
          <a:latin typeface="+mn-lt"/>
          <a:ea typeface="+mn-ea"/>
          <a:cs typeface="+mn-cs"/>
        </a:defRPr>
      </a:lvl4pPr>
      <a:lvl5pPr marL="3863758" eaLnBrk="1" hangingPunct="1">
        <a:defRPr>
          <a:latin typeface="+mn-lt"/>
          <a:ea typeface="+mn-ea"/>
          <a:cs typeface="+mn-cs"/>
        </a:defRPr>
      </a:lvl5pPr>
      <a:lvl6pPr marL="4829698" eaLnBrk="1" hangingPunct="1">
        <a:defRPr>
          <a:latin typeface="+mn-lt"/>
          <a:ea typeface="+mn-ea"/>
          <a:cs typeface="+mn-cs"/>
        </a:defRPr>
      </a:lvl6pPr>
      <a:lvl7pPr marL="5795637" eaLnBrk="1" hangingPunct="1">
        <a:defRPr>
          <a:latin typeface="+mn-lt"/>
          <a:ea typeface="+mn-ea"/>
          <a:cs typeface="+mn-cs"/>
        </a:defRPr>
      </a:lvl7pPr>
      <a:lvl8pPr marL="6761578" eaLnBrk="1" hangingPunct="1">
        <a:defRPr>
          <a:latin typeface="+mn-lt"/>
          <a:ea typeface="+mn-ea"/>
          <a:cs typeface="+mn-cs"/>
        </a:defRPr>
      </a:lvl8pPr>
      <a:lvl9pPr marL="7727517" eaLnBrk="1" hangingPunct="1">
        <a:defRPr>
          <a:latin typeface="+mn-lt"/>
          <a:ea typeface="+mn-ea"/>
          <a:cs typeface="+mn-cs"/>
        </a:defRPr>
      </a:lvl9pPr>
    </p:bodyStyle>
    <p:otherStyle>
      <a:lvl1pPr marL="0" eaLnBrk="1" hangingPunct="1">
        <a:defRPr>
          <a:latin typeface="+mn-lt"/>
          <a:ea typeface="+mn-ea"/>
          <a:cs typeface="+mn-cs"/>
        </a:defRPr>
      </a:lvl1pPr>
      <a:lvl2pPr marL="965941" eaLnBrk="1" hangingPunct="1">
        <a:defRPr>
          <a:latin typeface="+mn-lt"/>
          <a:ea typeface="+mn-ea"/>
          <a:cs typeface="+mn-cs"/>
        </a:defRPr>
      </a:lvl2pPr>
      <a:lvl3pPr marL="1931879" eaLnBrk="1" hangingPunct="1">
        <a:defRPr>
          <a:latin typeface="+mn-lt"/>
          <a:ea typeface="+mn-ea"/>
          <a:cs typeface="+mn-cs"/>
        </a:defRPr>
      </a:lvl3pPr>
      <a:lvl4pPr marL="2897819" eaLnBrk="1" hangingPunct="1">
        <a:defRPr>
          <a:latin typeface="+mn-lt"/>
          <a:ea typeface="+mn-ea"/>
          <a:cs typeface="+mn-cs"/>
        </a:defRPr>
      </a:lvl4pPr>
      <a:lvl5pPr marL="3863758" eaLnBrk="1" hangingPunct="1">
        <a:defRPr>
          <a:latin typeface="+mn-lt"/>
          <a:ea typeface="+mn-ea"/>
          <a:cs typeface="+mn-cs"/>
        </a:defRPr>
      </a:lvl5pPr>
      <a:lvl6pPr marL="4829698" eaLnBrk="1" hangingPunct="1">
        <a:defRPr>
          <a:latin typeface="+mn-lt"/>
          <a:ea typeface="+mn-ea"/>
          <a:cs typeface="+mn-cs"/>
        </a:defRPr>
      </a:lvl6pPr>
      <a:lvl7pPr marL="5795637" eaLnBrk="1" hangingPunct="1">
        <a:defRPr>
          <a:latin typeface="+mn-lt"/>
          <a:ea typeface="+mn-ea"/>
          <a:cs typeface="+mn-cs"/>
        </a:defRPr>
      </a:lvl7pPr>
      <a:lvl8pPr marL="6761578" eaLnBrk="1" hangingPunct="1">
        <a:defRPr>
          <a:latin typeface="+mn-lt"/>
          <a:ea typeface="+mn-ea"/>
          <a:cs typeface="+mn-cs"/>
        </a:defRPr>
      </a:lvl8pPr>
      <a:lvl9pPr marL="7727517" eaLnBrk="1" hangingPunct="1">
        <a:defRPr>
          <a:latin typeface="+mn-lt"/>
          <a:ea typeface="+mn-ea"/>
          <a:cs typeface="+mn-cs"/>
        </a:defRPr>
      </a:lvl9pPr>
    </p:otherStyle>
  </p:txStyles>
  <p:extLst>
    <p:ext uri="{27BBF7A9-308A-43DC-89C8-2F10F3537804}">
      <p15:sldGuideLst xmlns:p15="http://schemas.microsoft.com/office/powerpoint/2012/main">
        <p15:guide id="1" orient="horz" pos="1234" userDrawn="1">
          <p15:clr>
            <a:srgbClr val="F26B43"/>
          </p15:clr>
        </p15:guide>
        <p15:guide id="2" pos="17836" userDrawn="1">
          <p15:clr>
            <a:srgbClr val="F26B43"/>
          </p15:clr>
        </p15:guide>
        <p15:guide id="3" pos="12756" userDrawn="1">
          <p15:clr>
            <a:srgbClr val="F26B43"/>
          </p15:clr>
        </p15:guide>
        <p15:guide id="4" orient="horz" pos="25638" userDrawn="1">
          <p15:clr>
            <a:srgbClr val="F26B43"/>
          </p15:clr>
        </p15:guide>
        <p15:guide id="5" orient="horz" pos="26590" userDrawn="1">
          <p15:clr>
            <a:srgbClr val="F26B43"/>
          </p15:clr>
        </p15:guide>
        <p15:guide id="6" orient="horz" pos="8537" userDrawn="1">
          <p15:clr>
            <a:srgbClr val="F26B43"/>
          </p15:clr>
        </p15:guide>
        <p15:guide id="7" orient="horz" pos="5317" userDrawn="1">
          <p15:clr>
            <a:srgbClr val="F26B43"/>
          </p15:clr>
        </p15:guide>
        <p15:guide id="9" pos="6995" userDrawn="1">
          <p15:clr>
            <a:srgbClr val="F26B43"/>
          </p15:clr>
        </p15:guide>
        <p15:guide id="10" pos="12076" userDrawn="1">
          <p15:clr>
            <a:srgbClr val="F26B43"/>
          </p15:clr>
        </p15:guide>
        <p15:guide id="11" pos="1189" userDrawn="1">
          <p15:clr>
            <a:srgbClr val="F26B43"/>
          </p15:clr>
        </p15:guide>
        <p15:guide id="12" pos="6270" userDrawn="1">
          <p15:clr>
            <a:srgbClr val="F26B43"/>
          </p15:clr>
        </p15:guide>
        <p15:guide id="13" orient="horz" pos="4092"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12"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hyperlink" Target="https://www.rheuma-kinderklinik.de/" TargetMode="External"/><Relationship Id="rId10" Type="http://schemas.openxmlformats.org/officeDocument/2006/relationships/image" Target="../media/image7.png"/><Relationship Id="rId4" Type="http://schemas.openxmlformats.org/officeDocument/2006/relationships/image" Target="../media/image2.jp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Rechteck 194"/>
          <p:cNvSpPr/>
          <p:nvPr/>
        </p:nvSpPr>
        <p:spPr>
          <a:xfrm>
            <a:off x="13957387" y="32246881"/>
            <a:ext cx="16149302" cy="4231262"/>
          </a:xfrm>
          <a:prstGeom prst="rect">
            <a:avLst/>
          </a:prstGeom>
          <a:noFill/>
          <a:ln w="38100">
            <a:solidFill>
              <a:srgbClr val="008AC9"/>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noProof="1"/>
          </a:p>
        </p:txBody>
      </p:sp>
      <p:sp>
        <p:nvSpPr>
          <p:cNvPr id="22" name="Rechteck 21"/>
          <p:cNvSpPr/>
          <p:nvPr/>
        </p:nvSpPr>
        <p:spPr>
          <a:xfrm>
            <a:off x="13957387" y="37556881"/>
            <a:ext cx="16149302" cy="4493050"/>
          </a:xfrm>
          <a:prstGeom prst="rect">
            <a:avLst/>
          </a:prstGeom>
          <a:noFill/>
          <a:ln w="38100">
            <a:solidFill>
              <a:srgbClr val="008AC9"/>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noProof="1">
              <a:latin typeface="Arial" panose="020B0604020202020204" pitchFamily="34" charset="0"/>
              <a:cs typeface="Arial" panose="020B0604020202020204" pitchFamily="34" charset="0"/>
            </a:endParaRPr>
          </a:p>
        </p:txBody>
      </p:sp>
      <p:pic>
        <p:nvPicPr>
          <p:cNvPr id="12" name="Grafik 11"/>
          <p:cNvPicPr>
            <a:picLocks noChangeAspect="1"/>
          </p:cNvPicPr>
          <p:nvPr/>
        </p:nvPicPr>
        <p:blipFill rotWithShape="1">
          <a:blip r:embed="rId3">
            <a:extLst>
              <a:ext uri="{28A0092B-C50C-407E-A947-70E740481C1C}">
                <a14:useLocalDpi xmlns:a14="http://schemas.microsoft.com/office/drawing/2010/main" val="0"/>
              </a:ext>
            </a:extLst>
          </a:blip>
          <a:srcRect b="89034"/>
          <a:stretch/>
        </p:blipFill>
        <p:spPr>
          <a:xfrm>
            <a:off x="0" y="-1293572"/>
            <a:ext cx="30275213" cy="4693453"/>
          </a:xfrm>
          <a:prstGeom prst="rect">
            <a:avLst/>
          </a:prstGeom>
        </p:spPr>
      </p:pic>
      <p:sp>
        <p:nvSpPr>
          <p:cNvPr id="8" name="Textplatzhalter 7"/>
          <p:cNvSpPr>
            <a:spLocks noGrp="1"/>
          </p:cNvSpPr>
          <p:nvPr>
            <p:ph type="body" sz="quarter" idx="19"/>
          </p:nvPr>
        </p:nvSpPr>
        <p:spPr>
          <a:xfrm>
            <a:off x="991570" y="3207590"/>
            <a:ext cx="28072808" cy="2220982"/>
          </a:xfrm>
        </p:spPr>
        <p:txBody>
          <a:bodyPr>
            <a:noAutofit/>
          </a:bodyPr>
          <a:lstStyle/>
          <a:p>
            <a:pPr algn="ctr"/>
            <a:r>
              <a:rPr lang="en-US" sz="6600" dirty="0">
                <a:solidFill>
                  <a:srgbClr val="008AC9"/>
                </a:solidFill>
                <a:latin typeface="Arial" panose="020B0604020202020204" pitchFamily="34" charset="0"/>
                <a:cs typeface="Arial" panose="020B0604020202020204" pitchFamily="34" charset="0"/>
              </a:rPr>
              <a:t>Hyperuricemia and Juvenile Gout: </a:t>
            </a:r>
            <a:endParaRPr lang="en-US" sz="6600" dirty="0" smtClean="0">
              <a:solidFill>
                <a:srgbClr val="008AC9"/>
              </a:solidFill>
              <a:latin typeface="Arial" panose="020B0604020202020204" pitchFamily="34" charset="0"/>
              <a:cs typeface="Arial" panose="020B0604020202020204" pitchFamily="34" charset="0"/>
            </a:endParaRPr>
          </a:p>
          <a:p>
            <a:pPr algn="ctr"/>
            <a:r>
              <a:rPr lang="en-US" sz="6600" dirty="0" smtClean="0">
                <a:solidFill>
                  <a:srgbClr val="008AC9"/>
                </a:solidFill>
                <a:latin typeface="Arial" panose="020B0604020202020204" pitchFamily="34" charset="0"/>
                <a:cs typeface="Arial" panose="020B0604020202020204" pitchFamily="34" charset="0"/>
              </a:rPr>
              <a:t>Linking </a:t>
            </a:r>
            <a:r>
              <a:rPr lang="en-US" sz="6600" i="1" dirty="0">
                <a:solidFill>
                  <a:srgbClr val="008AC9"/>
                </a:solidFill>
                <a:latin typeface="Arial" panose="020B0604020202020204" pitchFamily="34" charset="0"/>
                <a:cs typeface="Arial" panose="020B0604020202020204" pitchFamily="34" charset="0"/>
              </a:rPr>
              <a:t>LDHD</a:t>
            </a:r>
            <a:r>
              <a:rPr lang="en-US" sz="6600" dirty="0">
                <a:solidFill>
                  <a:srgbClr val="008AC9"/>
                </a:solidFill>
                <a:latin typeface="Arial" panose="020B0604020202020204" pitchFamily="34" charset="0"/>
                <a:cs typeface="Arial" panose="020B0604020202020204" pitchFamily="34" charset="0"/>
              </a:rPr>
              <a:t> Mutations to Purine Metabolism Disorders</a:t>
            </a:r>
            <a:endParaRPr lang="en-US" sz="6600" noProof="1">
              <a:solidFill>
                <a:srgbClr val="008AC9"/>
              </a:solidFill>
              <a:latin typeface="Arial" panose="020B0604020202020204" pitchFamily="34" charset="0"/>
              <a:cs typeface="Arial" panose="020B0604020202020204" pitchFamily="34" charset="0"/>
            </a:endParaRPr>
          </a:p>
        </p:txBody>
      </p:sp>
      <p:pic>
        <p:nvPicPr>
          <p:cNvPr id="20" name="Grafik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974955" y="675374"/>
            <a:ext cx="2170763" cy="1436294"/>
          </a:xfrm>
          <a:prstGeom prst="rect">
            <a:avLst/>
          </a:prstGeom>
        </p:spPr>
      </p:pic>
      <p:sp>
        <p:nvSpPr>
          <p:cNvPr id="35" name="Textfeld 34"/>
          <p:cNvSpPr txBox="1"/>
          <p:nvPr/>
        </p:nvSpPr>
        <p:spPr>
          <a:xfrm>
            <a:off x="287606" y="14168995"/>
            <a:ext cx="13500000" cy="707886"/>
          </a:xfrm>
          <a:prstGeom prst="rect">
            <a:avLst/>
          </a:prstGeom>
          <a:solidFill>
            <a:srgbClr val="008AC9"/>
          </a:solidFill>
          <a:ln w="38100">
            <a:solidFill>
              <a:srgbClr val="008AC9"/>
            </a:solidFill>
          </a:ln>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ctr"/>
            <a:r>
              <a:rPr lang="en-US" sz="4000" b="1" noProof="1" smtClean="0">
                <a:solidFill>
                  <a:schemeClr val="bg1"/>
                </a:solidFill>
                <a:latin typeface="Arial" panose="020B0604020202020204" pitchFamily="34" charset="0"/>
                <a:cs typeface="Arial" panose="020B0604020202020204" pitchFamily="34" charset="0"/>
              </a:rPr>
              <a:t>Clinical presentation and laboratory findings</a:t>
            </a:r>
            <a:endParaRPr lang="en-US" sz="4000" b="1" noProof="1">
              <a:solidFill>
                <a:schemeClr val="bg1"/>
              </a:solidFill>
              <a:latin typeface="Arial" panose="020B0604020202020204" pitchFamily="34" charset="0"/>
              <a:cs typeface="Arial" panose="020B0604020202020204" pitchFamily="34" charset="0"/>
            </a:endParaRPr>
          </a:p>
        </p:txBody>
      </p:sp>
      <p:sp>
        <p:nvSpPr>
          <p:cNvPr id="53" name="Textfeld 52"/>
          <p:cNvSpPr txBox="1"/>
          <p:nvPr/>
        </p:nvSpPr>
        <p:spPr>
          <a:xfrm>
            <a:off x="13965426" y="36668995"/>
            <a:ext cx="16141263" cy="707886"/>
          </a:xfrm>
          <a:prstGeom prst="rect">
            <a:avLst/>
          </a:prstGeom>
          <a:solidFill>
            <a:srgbClr val="008AC9"/>
          </a:solidFill>
          <a:ln w="38100">
            <a:noFill/>
          </a:ln>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ctr"/>
            <a:r>
              <a:rPr lang="en-US" sz="4000" b="1" noProof="1">
                <a:solidFill>
                  <a:schemeClr val="bg1"/>
                </a:solidFill>
                <a:latin typeface="Arial" panose="020B0604020202020204" pitchFamily="34" charset="0"/>
                <a:cs typeface="Arial" panose="020B0604020202020204" pitchFamily="34" charset="0"/>
              </a:rPr>
              <a:t>Conclusion</a:t>
            </a:r>
            <a:endParaRPr lang="en-US" sz="4400" b="1" noProof="1">
              <a:solidFill>
                <a:schemeClr val="bg1"/>
              </a:solidFill>
              <a:latin typeface="Arial" panose="020B0604020202020204" pitchFamily="34" charset="0"/>
              <a:cs typeface="Arial" panose="020B0604020202020204" pitchFamily="34" charset="0"/>
            </a:endParaRPr>
          </a:p>
        </p:txBody>
      </p:sp>
      <p:sp>
        <p:nvSpPr>
          <p:cNvPr id="3" name="Textfeld 2"/>
          <p:cNvSpPr txBox="1"/>
          <p:nvPr/>
        </p:nvSpPr>
        <p:spPr>
          <a:xfrm>
            <a:off x="22951224" y="42140185"/>
            <a:ext cx="7351382" cy="523220"/>
          </a:xfrm>
          <a:prstGeom prst="rect">
            <a:avLst/>
          </a:prstGeom>
          <a:noFill/>
        </p:spPr>
        <p:txBody>
          <a:bodyPr wrap="square" rtlCol="0">
            <a:spAutoFit/>
          </a:bodyPr>
          <a:lstStyle/>
          <a:p>
            <a:pPr algn="r"/>
            <a:r>
              <a:rPr lang="en-US" sz="2800" b="1" noProof="1" smtClean="0">
                <a:solidFill>
                  <a:srgbClr val="008AC9"/>
                </a:solidFill>
                <a:latin typeface="Arial" panose="020B0604020202020204" pitchFamily="34" charset="0"/>
                <a:cs typeface="Arial" panose="020B0604020202020204" pitchFamily="34" charset="0"/>
              </a:rPr>
              <a:t>Agnes.Kalenda@medizin.uni-leipzig.de</a:t>
            </a:r>
            <a:endParaRPr lang="en-US" sz="2800" b="1" noProof="1">
              <a:solidFill>
                <a:srgbClr val="008AC9"/>
              </a:solidFill>
              <a:latin typeface="Arial" panose="020B0604020202020204" pitchFamily="34" charset="0"/>
              <a:cs typeface="Arial" panose="020B0604020202020204" pitchFamily="34" charset="0"/>
            </a:endParaRPr>
          </a:p>
        </p:txBody>
      </p:sp>
      <p:sp>
        <p:nvSpPr>
          <p:cNvPr id="78" name="Rechteck 77"/>
          <p:cNvSpPr/>
          <p:nvPr/>
        </p:nvSpPr>
        <p:spPr>
          <a:xfrm>
            <a:off x="287606" y="15011880"/>
            <a:ext cx="13520901" cy="8626243"/>
          </a:xfrm>
          <a:prstGeom prst="rect">
            <a:avLst/>
          </a:prstGeom>
          <a:ln w="38100">
            <a:solidFill>
              <a:srgbClr val="008AC9"/>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noProof="1">
              <a:latin typeface="Arial" panose="020B0604020202020204" pitchFamily="34" charset="0"/>
              <a:cs typeface="Arial" panose="020B0604020202020204" pitchFamily="34" charset="0"/>
            </a:endParaRPr>
          </a:p>
        </p:txBody>
      </p:sp>
      <p:sp>
        <p:nvSpPr>
          <p:cNvPr id="9" name="Textplatzhalter 8"/>
          <p:cNvSpPr>
            <a:spLocks noGrp="1"/>
          </p:cNvSpPr>
          <p:nvPr>
            <p:ph type="body" sz="quarter" idx="20"/>
          </p:nvPr>
        </p:nvSpPr>
        <p:spPr>
          <a:xfrm>
            <a:off x="606638" y="5818012"/>
            <a:ext cx="29013574" cy="3477875"/>
          </a:xfrm>
        </p:spPr>
        <p:txBody>
          <a:bodyPr/>
          <a:lstStyle/>
          <a:p>
            <a:pPr algn="ctr"/>
            <a:r>
              <a:rPr lang="de-DE" sz="3800" b="1" dirty="0">
                <a:solidFill>
                  <a:schemeClr val="tx1"/>
                </a:solidFill>
                <a:latin typeface="Arial" panose="020B0604020202020204" pitchFamily="34" charset="0"/>
                <a:cs typeface="Arial" panose="020B0604020202020204" pitchFamily="34" charset="0"/>
              </a:rPr>
              <a:t>Agnes Kalenda</a:t>
            </a:r>
            <a:r>
              <a:rPr lang="de-DE" sz="3800" b="1" baseline="30000" dirty="0">
                <a:solidFill>
                  <a:schemeClr val="tx1"/>
                </a:solidFill>
                <a:latin typeface="Arial" panose="020B0604020202020204" pitchFamily="34" charset="0"/>
                <a:cs typeface="Arial" panose="020B0604020202020204" pitchFamily="34" charset="0"/>
              </a:rPr>
              <a:t>1</a:t>
            </a:r>
            <a:r>
              <a:rPr lang="de-DE" sz="3800" b="1" dirty="0">
                <a:solidFill>
                  <a:schemeClr val="tx1"/>
                </a:solidFill>
                <a:latin typeface="Arial" panose="020B0604020202020204" pitchFamily="34" charset="0"/>
                <a:cs typeface="Arial" panose="020B0604020202020204" pitchFamily="34" charset="0"/>
              </a:rPr>
              <a:t>, Laura Kharboutli</a:t>
            </a:r>
            <a:r>
              <a:rPr lang="de-DE" sz="3800" b="1" baseline="30000" dirty="0">
                <a:solidFill>
                  <a:schemeClr val="tx1"/>
                </a:solidFill>
                <a:latin typeface="Arial" panose="020B0604020202020204" pitchFamily="34" charset="0"/>
                <a:cs typeface="Arial" panose="020B0604020202020204" pitchFamily="34" charset="0"/>
              </a:rPr>
              <a:t>1</a:t>
            </a:r>
            <a:r>
              <a:rPr lang="de-DE" sz="3800" b="1" dirty="0">
                <a:solidFill>
                  <a:schemeClr val="tx1"/>
                </a:solidFill>
                <a:latin typeface="Arial" panose="020B0604020202020204" pitchFamily="34" charset="0"/>
                <a:cs typeface="Arial" panose="020B0604020202020204" pitchFamily="34" charset="0"/>
              </a:rPr>
              <a:t>, Franziska Dunst</a:t>
            </a:r>
            <a:r>
              <a:rPr lang="de-DE" sz="3800" b="1" baseline="30000" dirty="0">
                <a:solidFill>
                  <a:schemeClr val="tx1"/>
                </a:solidFill>
                <a:latin typeface="Arial" panose="020B0604020202020204" pitchFamily="34" charset="0"/>
                <a:cs typeface="Arial" panose="020B0604020202020204" pitchFamily="34" charset="0"/>
              </a:rPr>
              <a:t>1</a:t>
            </a:r>
            <a:r>
              <a:rPr lang="de-DE" sz="3800" b="1" dirty="0">
                <a:solidFill>
                  <a:schemeClr val="tx1"/>
                </a:solidFill>
                <a:latin typeface="Arial" panose="020B0604020202020204" pitchFamily="34" charset="0"/>
                <a:cs typeface="Arial" panose="020B0604020202020204" pitchFamily="34" charset="0"/>
              </a:rPr>
              <a:t>, </a:t>
            </a:r>
            <a:r>
              <a:rPr lang="de-DE" sz="3800" b="1" dirty="0" smtClean="0">
                <a:solidFill>
                  <a:schemeClr val="tx1"/>
                </a:solidFill>
                <a:latin typeface="Arial" panose="020B0604020202020204" pitchFamily="34" charset="0"/>
                <a:cs typeface="Arial" panose="020B0604020202020204" pitchFamily="34" charset="0"/>
              </a:rPr>
              <a:t>Jakob Frohnmayer¹, </a:t>
            </a:r>
            <a:r>
              <a:rPr lang="de-DE" sz="3800" b="1" dirty="0" err="1" smtClean="0">
                <a:solidFill>
                  <a:schemeClr val="tx1"/>
                </a:solidFill>
                <a:latin typeface="Arial" panose="020B0604020202020204" pitchFamily="34" charset="0"/>
                <a:cs typeface="Arial" panose="020B0604020202020204" pitchFamily="34" charset="0"/>
              </a:rPr>
              <a:t>Skadi</a:t>
            </a:r>
            <a:r>
              <a:rPr lang="de-DE" sz="3800" b="1" dirty="0" smtClean="0">
                <a:solidFill>
                  <a:schemeClr val="tx1"/>
                </a:solidFill>
                <a:latin typeface="Arial" panose="020B0604020202020204" pitchFamily="34" charset="0"/>
                <a:cs typeface="Arial" panose="020B0604020202020204" pitchFamily="34" charset="0"/>
              </a:rPr>
              <a:t> </a:t>
            </a:r>
            <a:r>
              <a:rPr lang="de-DE" sz="3800" b="1" dirty="0">
                <a:solidFill>
                  <a:schemeClr val="tx1"/>
                </a:solidFill>
                <a:latin typeface="Arial" panose="020B0604020202020204" pitchFamily="34" charset="0"/>
                <a:cs typeface="Arial" panose="020B0604020202020204" pitchFamily="34" charset="0"/>
              </a:rPr>
              <a:t>Beblo</a:t>
            </a:r>
            <a:r>
              <a:rPr lang="de-DE" sz="3800" b="1" baseline="30000" dirty="0">
                <a:solidFill>
                  <a:schemeClr val="tx1"/>
                </a:solidFill>
                <a:latin typeface="Arial" panose="020B0604020202020204" pitchFamily="34" charset="0"/>
                <a:cs typeface="Arial" panose="020B0604020202020204" pitchFamily="34" charset="0"/>
              </a:rPr>
              <a:t>2</a:t>
            </a:r>
            <a:r>
              <a:rPr lang="de-DE" sz="3800" b="1" dirty="0">
                <a:solidFill>
                  <a:schemeClr val="tx1"/>
                </a:solidFill>
                <a:latin typeface="Arial" panose="020B0604020202020204" pitchFamily="34" charset="0"/>
                <a:cs typeface="Arial" panose="020B0604020202020204" pitchFamily="34" charset="0"/>
              </a:rPr>
              <a:t>, Amica Müller-Nedebock</a:t>
            </a:r>
            <a:r>
              <a:rPr lang="de-DE" sz="3800" b="1" baseline="30000" dirty="0">
                <a:solidFill>
                  <a:schemeClr val="tx1"/>
                </a:solidFill>
                <a:latin typeface="Arial" panose="020B0604020202020204" pitchFamily="34" charset="0"/>
                <a:cs typeface="Arial" panose="020B0604020202020204" pitchFamily="34" charset="0"/>
              </a:rPr>
              <a:t>3</a:t>
            </a:r>
            <a:r>
              <a:rPr lang="de-DE" sz="3800" b="1" dirty="0">
                <a:solidFill>
                  <a:schemeClr val="tx1"/>
                </a:solidFill>
                <a:latin typeface="Arial" panose="020B0604020202020204" pitchFamily="34" charset="0"/>
                <a:cs typeface="Arial" panose="020B0604020202020204" pitchFamily="34" charset="0"/>
              </a:rPr>
              <a:t>, </a:t>
            </a:r>
            <a:endParaRPr lang="de-DE" sz="3800" b="1" dirty="0" smtClean="0">
              <a:solidFill>
                <a:schemeClr val="tx1"/>
              </a:solidFill>
              <a:latin typeface="Arial" panose="020B0604020202020204" pitchFamily="34" charset="0"/>
              <a:cs typeface="Arial" panose="020B0604020202020204" pitchFamily="34" charset="0"/>
            </a:endParaRPr>
          </a:p>
          <a:p>
            <a:pPr algn="ctr"/>
            <a:r>
              <a:rPr lang="de-DE" sz="3800" b="1" dirty="0" smtClean="0">
                <a:solidFill>
                  <a:schemeClr val="tx1"/>
                </a:solidFill>
                <a:latin typeface="Arial" panose="020B0604020202020204" pitchFamily="34" charset="0"/>
                <a:cs typeface="Arial" panose="020B0604020202020204" pitchFamily="34" charset="0"/>
              </a:rPr>
              <a:t>Daniel </a:t>
            </a:r>
            <a:r>
              <a:rPr lang="de-DE" sz="3800" b="1" dirty="0">
                <a:solidFill>
                  <a:schemeClr val="tx1"/>
                </a:solidFill>
                <a:latin typeface="Arial" panose="020B0604020202020204" pitchFamily="34" charset="0"/>
                <a:cs typeface="Arial" panose="020B0604020202020204" pitchFamily="34" charset="0"/>
              </a:rPr>
              <a:t>Gräfe</a:t>
            </a:r>
            <a:r>
              <a:rPr lang="de-DE" sz="3800" b="1" baseline="30000" dirty="0">
                <a:solidFill>
                  <a:schemeClr val="tx1"/>
                </a:solidFill>
                <a:latin typeface="Arial" panose="020B0604020202020204" pitchFamily="34" charset="0"/>
                <a:cs typeface="Arial" panose="020B0604020202020204" pitchFamily="34" charset="0"/>
              </a:rPr>
              <a:t>4</a:t>
            </a:r>
            <a:r>
              <a:rPr lang="de-DE" sz="3800" b="1" dirty="0">
                <a:solidFill>
                  <a:schemeClr val="tx1"/>
                </a:solidFill>
                <a:latin typeface="Arial" panose="020B0604020202020204" pitchFamily="34" charset="0"/>
                <a:cs typeface="Arial" panose="020B0604020202020204" pitchFamily="34" charset="0"/>
              </a:rPr>
              <a:t>, Matthias Pierer</a:t>
            </a:r>
            <a:r>
              <a:rPr lang="de-DE" sz="3800" b="1" baseline="30000" dirty="0">
                <a:solidFill>
                  <a:schemeClr val="tx1"/>
                </a:solidFill>
                <a:latin typeface="Arial" panose="020B0604020202020204" pitchFamily="34" charset="0"/>
                <a:cs typeface="Arial" panose="020B0604020202020204" pitchFamily="34" charset="0"/>
              </a:rPr>
              <a:t>5</a:t>
            </a:r>
            <a:r>
              <a:rPr lang="de-DE" sz="3800" b="1" dirty="0">
                <a:solidFill>
                  <a:schemeClr val="tx1"/>
                </a:solidFill>
                <a:latin typeface="Arial" panose="020B0604020202020204" pitchFamily="34" charset="0"/>
                <a:cs typeface="Arial" panose="020B0604020202020204" pitchFamily="34" charset="0"/>
              </a:rPr>
              <a:t>, Olga Seiffert</a:t>
            </a:r>
            <a:r>
              <a:rPr lang="de-DE" sz="3800" b="1" baseline="30000" dirty="0">
                <a:solidFill>
                  <a:schemeClr val="tx1"/>
                </a:solidFill>
                <a:latin typeface="Arial" panose="020B0604020202020204" pitchFamily="34" charset="0"/>
                <a:cs typeface="Arial" panose="020B0604020202020204" pitchFamily="34" charset="0"/>
              </a:rPr>
              <a:t>5</a:t>
            </a:r>
            <a:r>
              <a:rPr lang="de-DE" sz="3800" b="1" dirty="0">
                <a:solidFill>
                  <a:schemeClr val="tx1"/>
                </a:solidFill>
                <a:latin typeface="Arial" panose="020B0604020202020204" pitchFamily="34" charset="0"/>
                <a:cs typeface="Arial" panose="020B0604020202020204" pitchFamily="34" charset="0"/>
              </a:rPr>
              <a:t>, Christian </a:t>
            </a:r>
            <a:r>
              <a:rPr lang="de-DE" sz="3800" b="1" dirty="0" smtClean="0">
                <a:solidFill>
                  <a:schemeClr val="tx1"/>
                </a:solidFill>
                <a:latin typeface="Arial" panose="020B0604020202020204" pitchFamily="34" charset="0"/>
                <a:cs typeface="Arial" panose="020B0604020202020204" pitchFamily="34" charset="0"/>
              </a:rPr>
              <a:t>Klemann</a:t>
            </a:r>
            <a:r>
              <a:rPr lang="de-DE" sz="3800" b="1" baseline="30000" dirty="0" smtClean="0">
                <a:solidFill>
                  <a:schemeClr val="tx1"/>
                </a:solidFill>
                <a:latin typeface="Arial" panose="020B0604020202020204" pitchFamily="34" charset="0"/>
                <a:cs typeface="Arial" panose="020B0604020202020204" pitchFamily="34" charset="0"/>
              </a:rPr>
              <a:t>1</a:t>
            </a:r>
          </a:p>
          <a:p>
            <a:r>
              <a:rPr lang="en-US" sz="3000" dirty="0" smtClean="0">
                <a:solidFill>
                  <a:schemeClr val="tx1"/>
                </a:solidFill>
                <a:latin typeface="Arial" panose="020B0604020202020204" pitchFamily="34" charset="0"/>
                <a:cs typeface="Arial" panose="020B0604020202020204" pitchFamily="34" charset="0"/>
              </a:rPr>
              <a:t>1 </a:t>
            </a:r>
            <a:r>
              <a:rPr lang="en-US" sz="3000" dirty="0">
                <a:solidFill>
                  <a:schemeClr val="tx1"/>
                </a:solidFill>
                <a:latin typeface="Arial" panose="020B0604020202020204" pitchFamily="34" charset="0"/>
                <a:cs typeface="Arial" panose="020B0604020202020204" pitchFamily="34" charset="0"/>
              </a:rPr>
              <a:t>Department of Pediatric Immunology, Rheumatology and </a:t>
            </a:r>
            <a:r>
              <a:rPr lang="en-US" sz="3000" dirty="0" err="1">
                <a:solidFill>
                  <a:schemeClr val="tx1"/>
                </a:solidFill>
                <a:latin typeface="Arial" panose="020B0604020202020204" pitchFamily="34" charset="0"/>
                <a:cs typeface="Arial" panose="020B0604020202020204" pitchFamily="34" charset="0"/>
              </a:rPr>
              <a:t>Infectiology</a:t>
            </a:r>
            <a:r>
              <a:rPr lang="en-US" sz="3000" dirty="0">
                <a:solidFill>
                  <a:schemeClr val="tx1"/>
                </a:solidFill>
                <a:latin typeface="Arial" panose="020B0604020202020204" pitchFamily="34" charset="0"/>
                <a:cs typeface="Arial" panose="020B0604020202020204" pitchFamily="34" charset="0"/>
              </a:rPr>
              <a:t>, Hospital for Children and Adolescents, University Leipzig, Leipzig, </a:t>
            </a:r>
            <a:r>
              <a:rPr lang="en-US" sz="3000" dirty="0" smtClean="0">
                <a:solidFill>
                  <a:schemeClr val="tx1"/>
                </a:solidFill>
                <a:latin typeface="Arial" panose="020B0604020202020204" pitchFamily="34" charset="0"/>
                <a:cs typeface="Arial" panose="020B0604020202020204" pitchFamily="34" charset="0"/>
              </a:rPr>
              <a:t>Germany. 2 </a:t>
            </a:r>
            <a:r>
              <a:rPr lang="en-US" sz="3000" dirty="0">
                <a:solidFill>
                  <a:schemeClr val="tx1"/>
                </a:solidFill>
                <a:latin typeface="Arial" panose="020B0604020202020204" pitchFamily="34" charset="0"/>
                <a:cs typeface="Arial" panose="020B0604020202020204" pitchFamily="34" charset="0"/>
              </a:rPr>
              <a:t>Hospital for Children and Adolescents, University Leipzig, Leipzig, Germany</a:t>
            </a:r>
            <a:r>
              <a:rPr lang="en-US" sz="3000" dirty="0" smtClean="0">
                <a:solidFill>
                  <a:schemeClr val="tx1"/>
                </a:solidFill>
                <a:latin typeface="Arial" panose="020B0604020202020204" pitchFamily="34" charset="0"/>
                <a:cs typeface="Arial" panose="020B0604020202020204" pitchFamily="34" charset="0"/>
              </a:rPr>
              <a:t>. 3 </a:t>
            </a:r>
            <a:r>
              <a:rPr lang="en-US" sz="3000" dirty="0">
                <a:solidFill>
                  <a:schemeClr val="tx1"/>
                </a:solidFill>
                <a:latin typeface="Arial" panose="020B0604020202020204" pitchFamily="34" charset="0"/>
                <a:cs typeface="Arial" panose="020B0604020202020204" pitchFamily="34" charset="0"/>
              </a:rPr>
              <a:t>Institute of Human Genetics, University of Leipzig Medical Center, Leipzig, Germany</a:t>
            </a:r>
            <a:r>
              <a:rPr lang="en-US" sz="3000" dirty="0" smtClean="0">
                <a:solidFill>
                  <a:schemeClr val="tx1"/>
                </a:solidFill>
                <a:latin typeface="Arial" panose="020B0604020202020204" pitchFamily="34" charset="0"/>
                <a:cs typeface="Arial" panose="020B0604020202020204" pitchFamily="34" charset="0"/>
              </a:rPr>
              <a:t>. 4 </a:t>
            </a:r>
            <a:r>
              <a:rPr lang="en-US" sz="3000" dirty="0">
                <a:solidFill>
                  <a:schemeClr val="tx1"/>
                </a:solidFill>
                <a:latin typeface="Arial" panose="020B0604020202020204" pitchFamily="34" charset="0"/>
                <a:cs typeface="Arial" panose="020B0604020202020204" pitchFamily="34" charset="0"/>
              </a:rPr>
              <a:t>Department of Pediatric Radiology, University Hospital Leipzig, Leipzig, </a:t>
            </a:r>
            <a:r>
              <a:rPr lang="en-US" sz="3000" dirty="0" smtClean="0">
                <a:solidFill>
                  <a:schemeClr val="tx1"/>
                </a:solidFill>
                <a:latin typeface="Arial" panose="020B0604020202020204" pitchFamily="34" charset="0"/>
                <a:cs typeface="Arial" panose="020B0604020202020204" pitchFamily="34" charset="0"/>
              </a:rPr>
              <a:t>Germany5 </a:t>
            </a:r>
            <a:r>
              <a:rPr lang="en-US" sz="3000" dirty="0">
                <a:solidFill>
                  <a:schemeClr val="tx1"/>
                </a:solidFill>
                <a:latin typeface="Arial" panose="020B0604020202020204" pitchFamily="34" charset="0"/>
                <a:cs typeface="Arial" panose="020B0604020202020204" pitchFamily="34" charset="0"/>
              </a:rPr>
              <a:t>Division of Rheumatology, Department of Endocrinology, Nephrology, Rheumatology, Leipzig University, Leipzig, Germany.</a:t>
            </a:r>
            <a:endParaRPr lang="de-DE" sz="3000" dirty="0">
              <a:solidFill>
                <a:schemeClr val="tx1"/>
              </a:solidFill>
              <a:latin typeface="Arial" panose="020B0604020202020204" pitchFamily="34" charset="0"/>
              <a:cs typeface="Arial" panose="020B0604020202020204" pitchFamily="34" charset="0"/>
            </a:endParaRPr>
          </a:p>
          <a:p>
            <a:pPr algn="ctr"/>
            <a:endParaRPr lang="de-DE" sz="3000" b="1" dirty="0">
              <a:solidFill>
                <a:schemeClr val="tx1"/>
              </a:solidFill>
              <a:latin typeface="Arial" panose="020B0604020202020204" pitchFamily="34" charset="0"/>
              <a:cs typeface="Arial" panose="020B0604020202020204" pitchFamily="34" charset="0"/>
            </a:endParaRPr>
          </a:p>
        </p:txBody>
      </p:sp>
      <p:sp>
        <p:nvSpPr>
          <p:cNvPr id="43" name="Rechteck 42"/>
          <p:cNvSpPr/>
          <p:nvPr/>
        </p:nvSpPr>
        <p:spPr>
          <a:xfrm>
            <a:off x="287607" y="9838504"/>
            <a:ext cx="29819081" cy="4138377"/>
          </a:xfrm>
          <a:prstGeom prst="rect">
            <a:avLst/>
          </a:prstGeom>
          <a:ln w="38100">
            <a:solidFill>
              <a:srgbClr val="008AC9"/>
            </a:solidFill>
          </a:ln>
        </p:spPr>
        <p:txBody>
          <a:bodyPr wrap="square" numCol="2" spcCol="540000">
            <a:spAutoFit/>
          </a:bodyPr>
          <a:lstStyle/>
          <a:p>
            <a:pPr algn="just">
              <a:lnSpc>
                <a:spcPct val="115000"/>
              </a:lnSpc>
            </a:pPr>
            <a:r>
              <a:rPr lang="en-US" sz="3300" dirty="0">
                <a:latin typeface="Arial" panose="020B0604020202020204" pitchFamily="34" charset="0"/>
                <a:cs typeface="Arial" panose="020B0604020202020204" pitchFamily="34" charset="0"/>
              </a:rPr>
              <a:t>Juvenile-onset gout, characterized by arthritis </a:t>
            </a:r>
            <a:r>
              <a:rPr lang="en-US" sz="3300" dirty="0" err="1">
                <a:latin typeface="Arial" panose="020B0604020202020204" pitchFamily="34" charset="0"/>
                <a:cs typeface="Arial" panose="020B0604020202020204" pitchFamily="34" charset="0"/>
              </a:rPr>
              <a:t>urica</a:t>
            </a:r>
            <a:r>
              <a:rPr lang="en-US" sz="3300" dirty="0">
                <a:latin typeface="Arial" panose="020B0604020202020204" pitchFamily="34" charset="0"/>
                <a:cs typeface="Arial" panose="020B0604020202020204" pitchFamily="34" charset="0"/>
              </a:rPr>
              <a:t> and hyperuricemia, is </a:t>
            </a:r>
            <a:r>
              <a:rPr lang="en-US" sz="3300" dirty="0" smtClean="0">
                <a:latin typeface="Arial" panose="020B0604020202020204" pitchFamily="34" charset="0"/>
                <a:cs typeface="Arial" panose="020B0604020202020204" pitchFamily="34" charset="0"/>
              </a:rPr>
              <a:t>a rare </a:t>
            </a:r>
            <a:r>
              <a:rPr lang="en-US" sz="3300" dirty="0">
                <a:latin typeface="Arial" panose="020B0604020202020204" pitchFamily="34" charset="0"/>
                <a:cs typeface="Arial" panose="020B0604020202020204" pitchFamily="34" charset="0"/>
              </a:rPr>
              <a:t>condition with limited documented cases. Typically associated with monosodium urate crystal deposition in joints, gout in adults often stems from secondary causes like high purine intake, obesity, or renal dysfunction. However, </a:t>
            </a:r>
            <a:r>
              <a:rPr lang="en-US" sz="3300" dirty="0">
                <a:solidFill>
                  <a:srgbClr val="008AC9"/>
                </a:solidFill>
                <a:latin typeface="Arial" panose="020B0604020202020204" pitchFamily="34" charset="0"/>
                <a:cs typeface="Arial" panose="020B0604020202020204" pitchFamily="34" charset="0"/>
              </a:rPr>
              <a:t>in pediatric cases, genetic etiologies, such as mutations in the </a:t>
            </a:r>
            <a:r>
              <a:rPr lang="en-US" sz="3300" i="1" dirty="0">
                <a:solidFill>
                  <a:srgbClr val="008AC9"/>
                </a:solidFill>
                <a:latin typeface="Arial" panose="020B0604020202020204" pitchFamily="34" charset="0"/>
                <a:cs typeface="Arial" panose="020B0604020202020204" pitchFamily="34" charset="0"/>
              </a:rPr>
              <a:t>LDHD</a:t>
            </a:r>
            <a:r>
              <a:rPr lang="en-US" sz="3300" dirty="0">
                <a:solidFill>
                  <a:srgbClr val="008AC9"/>
                </a:solidFill>
                <a:latin typeface="Arial" panose="020B0604020202020204" pitchFamily="34" charset="0"/>
                <a:cs typeface="Arial" panose="020B0604020202020204" pitchFamily="34" charset="0"/>
              </a:rPr>
              <a:t> gene encoding d-lactate dehydrogenase, are emerging as significant </a:t>
            </a:r>
            <a:r>
              <a:rPr lang="en-US" sz="3300" dirty="0" smtClean="0">
                <a:solidFill>
                  <a:srgbClr val="008AC9"/>
                </a:solidFill>
                <a:latin typeface="Arial" panose="020B0604020202020204" pitchFamily="34" charset="0"/>
                <a:cs typeface="Arial" panose="020B0604020202020204" pitchFamily="34" charset="0"/>
              </a:rPr>
              <a:t>contributors.</a:t>
            </a:r>
          </a:p>
          <a:p>
            <a:pPr algn="just">
              <a:lnSpc>
                <a:spcPct val="115000"/>
              </a:lnSpc>
            </a:pPr>
            <a:r>
              <a:rPr lang="en-US" sz="3300" dirty="0" smtClean="0">
                <a:latin typeface="Arial" panose="020B0604020202020204" pitchFamily="34" charset="0"/>
                <a:cs typeface="Arial" panose="020B0604020202020204" pitchFamily="34" charset="0"/>
              </a:rPr>
              <a:t>LDHD </a:t>
            </a:r>
            <a:r>
              <a:rPr lang="en-US" sz="3300" dirty="0">
                <a:latin typeface="Arial" panose="020B0604020202020204" pitchFamily="34" charset="0"/>
                <a:cs typeface="Arial" panose="020B0604020202020204" pitchFamily="34" charset="0"/>
              </a:rPr>
              <a:t>is pivotal in </a:t>
            </a:r>
            <a:r>
              <a:rPr lang="en-US" sz="3300" dirty="0" smtClean="0">
                <a:latin typeface="Arial" panose="020B0604020202020204" pitchFamily="34" charset="0"/>
                <a:cs typeface="Arial" panose="020B0604020202020204" pitchFamily="34" charset="0"/>
              </a:rPr>
              <a:t>lactate </a:t>
            </a:r>
            <a:r>
              <a:rPr lang="en-US" sz="3300" dirty="0">
                <a:latin typeface="Arial" panose="020B0604020202020204" pitchFamily="34" charset="0"/>
                <a:cs typeface="Arial" panose="020B0604020202020204" pitchFamily="34" charset="0"/>
              </a:rPr>
              <a:t>metabolism, catalyzing the </a:t>
            </a:r>
            <a:r>
              <a:rPr lang="en-US" sz="3300" dirty="0" smtClean="0">
                <a:latin typeface="Arial" panose="020B0604020202020204" pitchFamily="34" charset="0"/>
                <a:cs typeface="Arial" panose="020B0604020202020204" pitchFamily="34" charset="0"/>
              </a:rPr>
              <a:t>oxidation </a:t>
            </a:r>
            <a:r>
              <a:rPr lang="en-US" sz="3300" dirty="0">
                <a:latin typeface="Arial" panose="020B0604020202020204" pitchFamily="34" charset="0"/>
                <a:cs typeface="Arial" panose="020B0604020202020204" pitchFamily="34" charset="0"/>
              </a:rPr>
              <a:t>of </a:t>
            </a:r>
            <a:r>
              <a:rPr lang="en-US" sz="3300" dirty="0" smtClean="0">
                <a:latin typeface="Arial" panose="020B0604020202020204" pitchFamily="34" charset="0"/>
                <a:cs typeface="Arial" panose="020B0604020202020204" pitchFamily="34" charset="0"/>
              </a:rPr>
              <a:t>d-lactate to pyruvate. </a:t>
            </a:r>
            <a:r>
              <a:rPr lang="en-US" sz="3300" dirty="0">
                <a:latin typeface="Arial" panose="020B0604020202020204" pitchFamily="34" charset="0"/>
                <a:cs typeface="Arial" panose="020B0604020202020204" pitchFamily="34" charset="0"/>
              </a:rPr>
              <a:t>Loss-of-function mutations </a:t>
            </a:r>
            <a:r>
              <a:rPr lang="en-US" sz="3300" dirty="0" smtClean="0">
                <a:latin typeface="Arial" panose="020B0604020202020204" pitchFamily="34" charset="0"/>
                <a:cs typeface="Arial" panose="020B0604020202020204" pitchFamily="34" charset="0"/>
              </a:rPr>
              <a:t>lead to elevated </a:t>
            </a:r>
            <a:r>
              <a:rPr lang="en-US" sz="3300" dirty="0">
                <a:latin typeface="Arial" panose="020B0604020202020204" pitchFamily="34" charset="0"/>
                <a:cs typeface="Arial" panose="020B0604020202020204" pitchFamily="34" charset="0"/>
              </a:rPr>
              <a:t>d-lactate levels, increasing renal urate reabsorption, and subsequently causing hyperuricemia. </a:t>
            </a:r>
            <a:endParaRPr lang="en-US" sz="3300" dirty="0" smtClean="0">
              <a:latin typeface="Arial" panose="020B0604020202020204" pitchFamily="34" charset="0"/>
              <a:cs typeface="Arial" panose="020B0604020202020204" pitchFamily="34" charset="0"/>
            </a:endParaRPr>
          </a:p>
          <a:p>
            <a:pPr algn="just">
              <a:lnSpc>
                <a:spcPct val="115000"/>
              </a:lnSpc>
            </a:pPr>
            <a:endParaRPr lang="en-US" sz="3300" dirty="0" smtClean="0">
              <a:latin typeface="Arial" panose="020B0604020202020204" pitchFamily="34" charset="0"/>
              <a:cs typeface="Arial" panose="020B0604020202020204" pitchFamily="34" charset="0"/>
            </a:endParaRPr>
          </a:p>
          <a:p>
            <a:pPr algn="just">
              <a:lnSpc>
                <a:spcPct val="115000"/>
              </a:lnSpc>
            </a:pPr>
            <a:r>
              <a:rPr lang="en-US" sz="3300" dirty="0" smtClean="0">
                <a:latin typeface="Arial" panose="020B0604020202020204" pitchFamily="34" charset="0"/>
                <a:cs typeface="Arial" panose="020B0604020202020204" pitchFamily="34" charset="0"/>
              </a:rPr>
              <a:t>This </a:t>
            </a:r>
            <a:r>
              <a:rPr lang="en-US" sz="3300" dirty="0">
                <a:latin typeface="Arial" panose="020B0604020202020204" pitchFamily="34" charset="0"/>
                <a:cs typeface="Arial" panose="020B0604020202020204" pitchFamily="34" charset="0"/>
              </a:rPr>
              <a:t>highlights </a:t>
            </a:r>
            <a:r>
              <a:rPr lang="en-US" sz="3300" i="1" dirty="0">
                <a:solidFill>
                  <a:srgbClr val="008AC9"/>
                </a:solidFill>
                <a:latin typeface="Arial" panose="020B0604020202020204" pitchFamily="34" charset="0"/>
                <a:cs typeface="Arial" panose="020B0604020202020204" pitchFamily="34" charset="0"/>
              </a:rPr>
              <a:t>LDHD</a:t>
            </a:r>
            <a:r>
              <a:rPr lang="en-US" sz="3300" dirty="0">
                <a:solidFill>
                  <a:srgbClr val="008AC9"/>
                </a:solidFill>
                <a:latin typeface="Arial" panose="020B0604020202020204" pitchFamily="34" charset="0"/>
                <a:cs typeface="Arial" panose="020B0604020202020204" pitchFamily="34" charset="0"/>
              </a:rPr>
              <a:t> deficiency as a </a:t>
            </a:r>
            <a:r>
              <a:rPr lang="en-US" sz="3300" dirty="0" smtClean="0">
                <a:solidFill>
                  <a:srgbClr val="008AC9"/>
                </a:solidFill>
                <a:latin typeface="Arial" panose="020B0604020202020204" pitchFamily="34" charset="0"/>
                <a:cs typeface="Arial" panose="020B0604020202020204" pitchFamily="34" charset="0"/>
              </a:rPr>
              <a:t>metabolic </a:t>
            </a:r>
            <a:r>
              <a:rPr lang="en-US" sz="3300" dirty="0">
                <a:solidFill>
                  <a:srgbClr val="008AC9"/>
                </a:solidFill>
                <a:latin typeface="Arial" panose="020B0604020202020204" pitchFamily="34" charset="0"/>
                <a:cs typeface="Arial" panose="020B0604020202020204" pitchFamily="34" charset="0"/>
              </a:rPr>
              <a:t>disruptor, </a:t>
            </a:r>
            <a:r>
              <a:rPr lang="en-US" sz="3300" dirty="0">
                <a:latin typeface="Arial" panose="020B0604020202020204" pitchFamily="34" charset="0"/>
                <a:cs typeface="Arial" panose="020B0604020202020204" pitchFamily="34" charset="0"/>
              </a:rPr>
              <a:t>linking </a:t>
            </a:r>
            <a:r>
              <a:rPr lang="en-US" sz="3300" dirty="0" smtClean="0">
                <a:latin typeface="Arial" panose="020B0604020202020204" pitchFamily="34" charset="0"/>
                <a:cs typeface="Arial" panose="020B0604020202020204" pitchFamily="34" charset="0"/>
              </a:rPr>
              <a:t>intermediary </a:t>
            </a:r>
            <a:r>
              <a:rPr lang="en-US" sz="3300" dirty="0">
                <a:latin typeface="Arial" panose="020B0604020202020204" pitchFamily="34" charset="0"/>
                <a:cs typeface="Arial" panose="020B0604020202020204" pitchFamily="34" charset="0"/>
              </a:rPr>
              <a:t>and purine metabolism</a:t>
            </a:r>
            <a:r>
              <a:rPr lang="en-US" sz="3300" dirty="0" smtClean="0">
                <a:latin typeface="Arial" panose="020B0604020202020204" pitchFamily="34" charset="0"/>
                <a:cs typeface="Arial" panose="020B0604020202020204" pitchFamily="34" charset="0"/>
              </a:rPr>
              <a:t>.</a:t>
            </a:r>
          </a:p>
        </p:txBody>
      </p:sp>
      <p:sp>
        <p:nvSpPr>
          <p:cNvPr id="88" name="Textfeld 87"/>
          <p:cNvSpPr txBox="1"/>
          <p:nvPr/>
        </p:nvSpPr>
        <p:spPr>
          <a:xfrm>
            <a:off x="13957387" y="14153611"/>
            <a:ext cx="16149301" cy="709645"/>
          </a:xfrm>
          <a:prstGeom prst="rect">
            <a:avLst/>
          </a:prstGeom>
          <a:solidFill>
            <a:srgbClr val="008AC9"/>
          </a:solidFill>
          <a:ln w="38100">
            <a:solidFill>
              <a:srgbClr val="008AC9"/>
            </a:solidFill>
          </a:ln>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ctr"/>
            <a:r>
              <a:rPr lang="en-US" sz="4000" b="1" noProof="1" smtClean="0">
                <a:solidFill>
                  <a:schemeClr val="bg1"/>
                </a:solidFill>
                <a:latin typeface="Arial" panose="020B0604020202020204" pitchFamily="34" charset="0"/>
                <a:cs typeface="Arial" panose="020B0604020202020204" pitchFamily="34" charset="0"/>
              </a:rPr>
              <a:t>Imaging</a:t>
            </a:r>
            <a:endParaRPr lang="en-US" sz="4000" b="1" noProof="1">
              <a:solidFill>
                <a:schemeClr val="bg1"/>
              </a:solidFill>
              <a:latin typeface="Arial" panose="020B0604020202020204" pitchFamily="34" charset="0"/>
              <a:cs typeface="Arial" panose="020B0604020202020204" pitchFamily="34" charset="0"/>
            </a:endParaRPr>
          </a:p>
        </p:txBody>
      </p:sp>
      <p:cxnSp>
        <p:nvCxnSpPr>
          <p:cNvPr id="93" name="Gerade Verbindung mit Pfeil 92"/>
          <p:cNvCxnSpPr/>
          <p:nvPr/>
        </p:nvCxnSpPr>
        <p:spPr>
          <a:xfrm flipH="1">
            <a:off x="16233428" y="26004619"/>
            <a:ext cx="67347" cy="9428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63" name="Gruppieren 62"/>
          <p:cNvGrpSpPr/>
          <p:nvPr/>
        </p:nvGrpSpPr>
        <p:grpSpPr>
          <a:xfrm>
            <a:off x="13965426" y="14990948"/>
            <a:ext cx="16141261" cy="16054557"/>
            <a:chOff x="12910543" y="15480001"/>
            <a:chExt cx="16726837" cy="9347003"/>
          </a:xfrm>
        </p:grpSpPr>
        <p:sp>
          <p:nvSpPr>
            <p:cNvPr id="51" name="Rechteck 50"/>
            <p:cNvSpPr/>
            <p:nvPr/>
          </p:nvSpPr>
          <p:spPr>
            <a:xfrm>
              <a:off x="12910543" y="15480001"/>
              <a:ext cx="16726837" cy="9347003"/>
            </a:xfrm>
            <a:prstGeom prst="rect">
              <a:avLst/>
            </a:prstGeom>
            <a:noFill/>
            <a:ln w="38100">
              <a:solidFill>
                <a:srgbClr val="008AC9"/>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noProof="1"/>
            </a:p>
          </p:txBody>
        </p:sp>
        <p:sp>
          <p:nvSpPr>
            <p:cNvPr id="177" name="Rechteck 176"/>
            <p:cNvSpPr/>
            <p:nvPr/>
          </p:nvSpPr>
          <p:spPr>
            <a:xfrm>
              <a:off x="13332494" y="23456718"/>
              <a:ext cx="16032236" cy="1200561"/>
            </a:xfrm>
            <a:prstGeom prst="rect">
              <a:avLst/>
            </a:prstGeom>
            <a:ln w="12700">
              <a:solidFill>
                <a:srgbClr val="008AC9"/>
              </a:solidFill>
            </a:ln>
          </p:spPr>
          <p:txBody>
            <a:bodyPr wrap="square">
              <a:spAutoFit/>
            </a:bodyPr>
            <a:lstStyle/>
            <a:p>
              <a:pPr algn="just"/>
              <a:r>
                <a:rPr lang="en-US" sz="3200" u="sng" noProof="1">
                  <a:latin typeface="Arial" panose="020B0604020202020204" pitchFamily="34" charset="0"/>
                  <a:cs typeface="Arial" panose="020B0604020202020204" pitchFamily="34" charset="0"/>
                </a:rPr>
                <a:t>MRI foot 08/2024: </a:t>
              </a:r>
              <a:r>
                <a:rPr lang="en-US" sz="3200" noProof="1">
                  <a:latin typeface="Arial" panose="020B0604020202020204" pitchFamily="34" charset="0"/>
                  <a:cs typeface="Arial" panose="020B0604020202020204" pitchFamily="34" charset="0"/>
                </a:rPr>
                <a:t>Significantly increased signal around the MTP- I joint in the sense of synovial thickening/ pannus-like tissue surrounding the joint with a width of up to 6 mm and strong contrast uptake. </a:t>
              </a:r>
              <a:endParaRPr lang="en-US" sz="3200" noProof="1" smtClean="0">
                <a:latin typeface="Arial" panose="020B0604020202020204" pitchFamily="34" charset="0"/>
                <a:cs typeface="Arial" panose="020B0604020202020204" pitchFamily="34" charset="0"/>
              </a:endParaRPr>
            </a:p>
            <a:p>
              <a:pPr algn="just"/>
              <a:r>
                <a:rPr lang="en-US" sz="3200" i="1" noProof="1">
                  <a:latin typeface="Arial" panose="020B0604020202020204" pitchFamily="34" charset="0"/>
                  <a:cs typeface="Arial" panose="020B0604020202020204" pitchFamily="34" charset="0"/>
                </a:rPr>
                <a:t>Left</a:t>
              </a:r>
              <a:r>
                <a:rPr lang="en-US" sz="3200" noProof="1">
                  <a:latin typeface="Arial" panose="020B0604020202020204" pitchFamily="34" charset="0"/>
                  <a:cs typeface="Arial" panose="020B0604020202020204" pitchFamily="34" charset="0"/>
                </a:rPr>
                <a:t>: </a:t>
              </a:r>
              <a:r>
                <a:rPr lang="en-US" sz="3200" noProof="1" smtClean="0">
                  <a:latin typeface="Arial" panose="020B0604020202020204" pitchFamily="34" charset="0"/>
                  <a:cs typeface="Arial" panose="020B0604020202020204" pitchFamily="34" charset="0"/>
                </a:rPr>
                <a:t>sagittal </a:t>
              </a:r>
              <a:r>
                <a:rPr lang="en-US" sz="3200" noProof="1">
                  <a:latin typeface="Arial" panose="020B0604020202020204" pitchFamily="34" charset="0"/>
                  <a:cs typeface="Arial" panose="020B0604020202020204" pitchFamily="34" charset="0"/>
                </a:rPr>
                <a:t>section. </a:t>
              </a:r>
              <a:r>
                <a:rPr lang="en-US" sz="3200" i="1" noProof="1">
                  <a:latin typeface="Arial" panose="020B0604020202020204" pitchFamily="34" charset="0"/>
                  <a:cs typeface="Arial" panose="020B0604020202020204" pitchFamily="34" charset="0"/>
                </a:rPr>
                <a:t>Right</a:t>
              </a:r>
              <a:r>
                <a:rPr lang="en-US" sz="3200" noProof="1">
                  <a:latin typeface="Arial" panose="020B0604020202020204" pitchFamily="34" charset="0"/>
                  <a:cs typeface="Arial" panose="020B0604020202020204" pitchFamily="34" charset="0"/>
                </a:rPr>
                <a:t>: transverse section. </a:t>
              </a:r>
            </a:p>
          </p:txBody>
        </p:sp>
      </p:grpSp>
      <p:sp>
        <p:nvSpPr>
          <p:cNvPr id="196" name="Textfeld 195"/>
          <p:cNvSpPr txBox="1"/>
          <p:nvPr/>
        </p:nvSpPr>
        <p:spPr>
          <a:xfrm>
            <a:off x="13974954" y="31274677"/>
            <a:ext cx="16131733" cy="707886"/>
          </a:xfrm>
          <a:prstGeom prst="rect">
            <a:avLst/>
          </a:prstGeom>
          <a:solidFill>
            <a:srgbClr val="008AC9"/>
          </a:solidFill>
          <a:ln w="38100">
            <a:solidFill>
              <a:srgbClr val="008AC9"/>
            </a:solidFill>
          </a:ln>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ctr"/>
            <a:r>
              <a:rPr lang="en-US" sz="4000" b="1" noProof="1" smtClean="0">
                <a:solidFill>
                  <a:schemeClr val="bg1"/>
                </a:solidFill>
                <a:latin typeface="Arial" panose="020B0604020202020204" pitchFamily="34" charset="0"/>
                <a:cs typeface="Arial" panose="020B0604020202020204" pitchFamily="34" charset="0"/>
              </a:rPr>
              <a:t>Treatment</a:t>
            </a:r>
            <a:endParaRPr lang="en-US" sz="4000" b="1" noProof="1">
              <a:solidFill>
                <a:schemeClr val="bg1"/>
              </a:solidFill>
              <a:latin typeface="Arial" panose="020B0604020202020204" pitchFamily="34" charset="0"/>
              <a:cs typeface="Arial" panose="020B0604020202020204" pitchFamily="34" charset="0"/>
            </a:endParaRPr>
          </a:p>
        </p:txBody>
      </p:sp>
      <p:cxnSp>
        <p:nvCxnSpPr>
          <p:cNvPr id="239" name="Gerade Verbindung mit Pfeil 238"/>
          <p:cNvCxnSpPr/>
          <p:nvPr/>
        </p:nvCxnSpPr>
        <p:spPr>
          <a:xfrm flipH="1">
            <a:off x="23634480" y="24494886"/>
            <a:ext cx="82587" cy="115622"/>
          </a:xfrm>
          <a:prstGeom prst="straightConnector1">
            <a:avLst/>
          </a:prstGeom>
          <a:ln>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40" name="Gerade Verbindung mit Pfeil 239"/>
          <p:cNvCxnSpPr/>
          <p:nvPr/>
        </p:nvCxnSpPr>
        <p:spPr>
          <a:xfrm flipH="1">
            <a:off x="23763634" y="24522278"/>
            <a:ext cx="82587" cy="115622"/>
          </a:xfrm>
          <a:prstGeom prst="straightConnector1">
            <a:avLst/>
          </a:prstGeom>
          <a:ln>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sp>
        <p:nvSpPr>
          <p:cNvPr id="46" name="AutoShape 449" descr="Rheuma-Kinderklinik logo">
            <a:hlinkClick r:id="rId5"/>
          </p:cNvPr>
          <p:cNvSpPr>
            <a:spLocks noChangeAspect="1" noChangeArrowheads="1"/>
          </p:cNvSpPr>
          <p:nvPr/>
        </p:nvSpPr>
        <p:spPr bwMode="auto">
          <a:xfrm>
            <a:off x="13192387" y="2098129"/>
            <a:ext cx="4066724" cy="8382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ctr">
              <a:lnSpc>
                <a:spcPct val="150000"/>
              </a:lnSpc>
            </a:pPr>
            <a:r>
              <a:rPr lang="en-US" sz="1200" noProof="1">
                <a:solidFill>
                  <a:schemeClr val="accent1">
                    <a:lumMod val="75000"/>
                  </a:schemeClr>
                </a:solidFill>
                <a:latin typeface="Arial" panose="020B0604020202020204" pitchFamily="34" charset="0"/>
                <a:cs typeface="Arial" panose="020B0604020202020204" pitchFamily="34" charset="0"/>
              </a:rPr>
              <a:t>Deutsches Zentrum für Kinder- und Jugendrheumatologie</a:t>
            </a:r>
          </a:p>
          <a:p>
            <a:pPr algn="ctr">
              <a:lnSpc>
                <a:spcPct val="150000"/>
              </a:lnSpc>
            </a:pPr>
            <a:r>
              <a:rPr lang="en-US" sz="1200" noProof="1">
                <a:solidFill>
                  <a:schemeClr val="accent1">
                    <a:lumMod val="75000"/>
                  </a:schemeClr>
                </a:solidFill>
                <a:latin typeface="Arial" panose="020B0604020202020204" pitchFamily="34" charset="0"/>
                <a:cs typeface="Arial" panose="020B0604020202020204" pitchFamily="34" charset="0"/>
              </a:rPr>
              <a:t>Garmisch-Partenkirchen</a:t>
            </a:r>
          </a:p>
        </p:txBody>
      </p:sp>
      <p:sp>
        <p:nvSpPr>
          <p:cNvPr id="311" name="Rechteck 310"/>
          <p:cNvSpPr/>
          <p:nvPr/>
        </p:nvSpPr>
        <p:spPr>
          <a:xfrm>
            <a:off x="287607" y="34622655"/>
            <a:ext cx="13499928" cy="7427277"/>
          </a:xfrm>
          <a:prstGeom prst="rect">
            <a:avLst/>
          </a:prstGeom>
          <a:noFill/>
          <a:ln w="38100">
            <a:solidFill>
              <a:srgbClr val="008AC9"/>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noProof="1">
              <a:latin typeface="Arial" panose="020B0604020202020204" pitchFamily="34" charset="0"/>
              <a:cs typeface="Arial" panose="020B0604020202020204" pitchFamily="34" charset="0"/>
            </a:endParaRPr>
          </a:p>
        </p:txBody>
      </p:sp>
      <p:sp>
        <p:nvSpPr>
          <p:cNvPr id="2" name="Textfeld 1">
            <a:extLst>
              <a:ext uri="{FF2B5EF4-FFF2-40B4-BE49-F238E27FC236}">
                <a16:creationId xmlns:a16="http://schemas.microsoft.com/office/drawing/2014/main" id="{749AFB08-1903-B68C-B4B2-139632F30507}"/>
              </a:ext>
            </a:extLst>
          </p:cNvPr>
          <p:cNvSpPr txBox="1"/>
          <p:nvPr/>
        </p:nvSpPr>
        <p:spPr>
          <a:xfrm>
            <a:off x="287607" y="33792763"/>
            <a:ext cx="13499928" cy="704118"/>
          </a:xfrm>
          <a:prstGeom prst="rect">
            <a:avLst/>
          </a:prstGeom>
          <a:solidFill>
            <a:srgbClr val="008AC9"/>
          </a:solidFill>
          <a:ln w="38100">
            <a:solidFill>
              <a:srgbClr val="008AC9"/>
            </a:solidFill>
          </a:ln>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ctr"/>
            <a:r>
              <a:rPr lang="en-US" sz="4000" b="1" noProof="1" smtClean="0">
                <a:solidFill>
                  <a:schemeClr val="bg1"/>
                </a:solidFill>
                <a:latin typeface="Arial" panose="020B0604020202020204" pitchFamily="34" charset="0"/>
                <a:cs typeface="Arial" panose="020B0604020202020204" pitchFamily="34" charset="0"/>
              </a:rPr>
              <a:t>Timeline</a:t>
            </a:r>
            <a:endParaRPr lang="en-US" sz="4000" b="1" noProof="1">
              <a:solidFill>
                <a:schemeClr val="bg1"/>
              </a:solidFill>
              <a:latin typeface="Arial" panose="020B0604020202020204" pitchFamily="34" charset="0"/>
              <a:cs typeface="Arial" panose="020B0604020202020204" pitchFamily="34" charset="0"/>
            </a:endParaRPr>
          </a:p>
        </p:txBody>
      </p:sp>
      <p:sp>
        <p:nvSpPr>
          <p:cNvPr id="11" name="Textfeld 10">
            <a:extLst>
              <a:ext uri="{FF2B5EF4-FFF2-40B4-BE49-F238E27FC236}">
                <a16:creationId xmlns:a16="http://schemas.microsoft.com/office/drawing/2014/main" id="{33B78C62-A855-5B1B-6DF2-6FB3B7DC19F9}"/>
              </a:ext>
            </a:extLst>
          </p:cNvPr>
          <p:cNvSpPr txBox="1"/>
          <p:nvPr/>
        </p:nvSpPr>
        <p:spPr>
          <a:xfrm>
            <a:off x="287607" y="8906494"/>
            <a:ext cx="29819081" cy="750387"/>
          </a:xfrm>
          <a:prstGeom prst="rect">
            <a:avLst/>
          </a:prstGeom>
          <a:solidFill>
            <a:srgbClr val="008AC9"/>
          </a:solidFill>
          <a:ln w="38100">
            <a:solidFill>
              <a:srgbClr val="008AC9"/>
            </a:solidFill>
          </a:ln>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ctr"/>
            <a:r>
              <a:rPr lang="en-US" sz="4200" b="1" noProof="1" smtClean="0">
                <a:solidFill>
                  <a:schemeClr val="bg1"/>
                </a:solidFill>
                <a:latin typeface="Arial" panose="020B0604020202020204" pitchFamily="34" charset="0"/>
                <a:cs typeface="Arial" panose="020B0604020202020204" pitchFamily="34" charset="0"/>
              </a:rPr>
              <a:t>Background</a:t>
            </a:r>
            <a:endParaRPr lang="en-US" sz="4200" b="1" noProof="1">
              <a:solidFill>
                <a:schemeClr val="bg1"/>
              </a:solidFill>
              <a:latin typeface="Arial" panose="020B0604020202020204" pitchFamily="34" charset="0"/>
              <a:cs typeface="Arial" panose="020B0604020202020204" pitchFamily="34" charset="0"/>
            </a:endParaRPr>
          </a:p>
        </p:txBody>
      </p:sp>
      <p:sp>
        <p:nvSpPr>
          <p:cNvPr id="15" name="Textfeld 14">
            <a:extLst>
              <a:ext uri="{FF2B5EF4-FFF2-40B4-BE49-F238E27FC236}">
                <a16:creationId xmlns:a16="http://schemas.microsoft.com/office/drawing/2014/main" id="{A43AD682-E1B5-29DA-A4A6-8A6FB27ACC90}"/>
              </a:ext>
            </a:extLst>
          </p:cNvPr>
          <p:cNvSpPr txBox="1"/>
          <p:nvPr/>
        </p:nvSpPr>
        <p:spPr>
          <a:xfrm>
            <a:off x="14015293" y="37556881"/>
            <a:ext cx="15828290" cy="5376087"/>
          </a:xfrm>
          <a:prstGeom prst="rect">
            <a:avLst/>
          </a:prstGeom>
          <a:noFill/>
        </p:spPr>
        <p:txBody>
          <a:bodyPr wrap="square" rtlCol="0">
            <a:spAutoFit/>
          </a:bodyPr>
          <a:lstStyle/>
          <a:p>
            <a:pPr algn="just">
              <a:lnSpc>
                <a:spcPct val="115000"/>
              </a:lnSpc>
              <a:spcAft>
                <a:spcPts val="1000"/>
              </a:spcAft>
            </a:pPr>
            <a:r>
              <a:rPr lang="en-US" sz="3300" dirty="0">
                <a:solidFill>
                  <a:srgbClr val="333333"/>
                </a:solidFill>
                <a:latin typeface="Arial" panose="020B0604020202020204" pitchFamily="34" charset="0"/>
                <a:ea typeface="Times New Roman" panose="02020603050405020304" pitchFamily="18" charset="0"/>
              </a:rPr>
              <a:t>This case underscores the need for heightened awareness of genetic causes in pediatric gout presentations. </a:t>
            </a:r>
            <a:r>
              <a:rPr lang="en-US" sz="3300" i="1" dirty="0">
                <a:solidFill>
                  <a:srgbClr val="333333"/>
                </a:solidFill>
                <a:latin typeface="Arial" panose="020B0604020202020204" pitchFamily="34" charset="0"/>
                <a:ea typeface="Times New Roman" panose="02020603050405020304" pitchFamily="18" charset="0"/>
              </a:rPr>
              <a:t>LDHD </a:t>
            </a:r>
            <a:r>
              <a:rPr lang="en-US" sz="3300" dirty="0">
                <a:solidFill>
                  <a:srgbClr val="333333"/>
                </a:solidFill>
                <a:latin typeface="Arial" panose="020B0604020202020204" pitchFamily="34" charset="0"/>
                <a:ea typeface="Times New Roman" panose="02020603050405020304" pitchFamily="18" charset="0"/>
              </a:rPr>
              <a:t>mutations </a:t>
            </a:r>
            <a:r>
              <a:rPr lang="en-US" sz="3300" dirty="0" smtClean="0">
                <a:solidFill>
                  <a:srgbClr val="333333"/>
                </a:solidFill>
                <a:latin typeface="Arial" panose="020B0604020202020204" pitchFamily="34" charset="0"/>
                <a:ea typeface="Times New Roman" panose="02020603050405020304" pitchFamily="18" charset="0"/>
              </a:rPr>
              <a:t>ultimately disrupt </a:t>
            </a:r>
            <a:r>
              <a:rPr lang="en-US" sz="3300" dirty="0">
                <a:solidFill>
                  <a:srgbClr val="333333"/>
                </a:solidFill>
                <a:latin typeface="Arial" panose="020B0604020202020204" pitchFamily="34" charset="0"/>
                <a:ea typeface="Times New Roman" panose="02020603050405020304" pitchFamily="18" charset="0"/>
              </a:rPr>
              <a:t>purine metabolism, leading to hyperuricemia and gout. </a:t>
            </a:r>
            <a:r>
              <a:rPr lang="en-US" sz="3300" dirty="0">
                <a:solidFill>
                  <a:srgbClr val="333333"/>
                </a:solidFill>
                <a:latin typeface="Arial" panose="020B0604020202020204" pitchFamily="34" charset="0"/>
                <a:ea typeface="Times New Roman" panose="02020603050405020304" pitchFamily="18" charset="0"/>
              </a:rPr>
              <a:t>Early molecular diagnosis facilitates targeted interventions like urate-lowering therapies, preventing chronic joint damage. </a:t>
            </a:r>
            <a:endParaRPr lang="en-US" sz="3300" dirty="0">
              <a:solidFill>
                <a:srgbClr val="333333"/>
              </a:solidFill>
              <a:latin typeface="Arial" panose="020B0604020202020204" pitchFamily="34" charset="0"/>
              <a:ea typeface="Times New Roman" panose="02020603050405020304" pitchFamily="18" charset="0"/>
            </a:endParaRPr>
          </a:p>
          <a:p>
            <a:pPr algn="just">
              <a:lnSpc>
                <a:spcPct val="115000"/>
              </a:lnSpc>
              <a:spcAft>
                <a:spcPts val="1000"/>
              </a:spcAft>
            </a:pPr>
            <a:r>
              <a:rPr lang="en-US" sz="3300" dirty="0">
                <a:solidFill>
                  <a:srgbClr val="333333"/>
                </a:solidFill>
                <a:latin typeface="Arial" panose="020B0604020202020204" pitchFamily="34" charset="0"/>
                <a:ea typeface="Times New Roman" panose="02020603050405020304" pitchFamily="18" charset="0"/>
              </a:rPr>
              <a:t>Moreover</a:t>
            </a:r>
            <a:r>
              <a:rPr lang="en-US" sz="3300" dirty="0">
                <a:solidFill>
                  <a:srgbClr val="333333"/>
                </a:solidFill>
                <a:latin typeface="Arial" panose="020B0604020202020204" pitchFamily="34" charset="0"/>
                <a:ea typeface="Times New Roman" panose="02020603050405020304" pitchFamily="18" charset="0"/>
              </a:rPr>
              <a:t>, this report </a:t>
            </a:r>
            <a:r>
              <a:rPr lang="en-US" sz="3300" dirty="0">
                <a:solidFill>
                  <a:srgbClr val="008AC9"/>
                </a:solidFill>
                <a:latin typeface="Arial" panose="020B0604020202020204" pitchFamily="34" charset="0"/>
                <a:ea typeface="Times New Roman" panose="02020603050405020304" pitchFamily="18" charset="0"/>
              </a:rPr>
              <a:t>highlights the broader metabolic implications of LDHD deficiency, advocating for further research to elucidate its role in intermediary and purine metabolism. </a:t>
            </a:r>
            <a:endParaRPr lang="de-DE" sz="3300" dirty="0">
              <a:solidFill>
                <a:srgbClr val="008AC9"/>
              </a:solidFill>
              <a:latin typeface="Arial" panose="020B0604020202020204" pitchFamily="34" charset="0"/>
              <a:ea typeface="Times New Roman" panose="02020603050405020304" pitchFamily="18" charset="0"/>
            </a:endParaRPr>
          </a:p>
          <a:p>
            <a:pPr algn="just">
              <a:lnSpc>
                <a:spcPct val="115000"/>
              </a:lnSpc>
              <a:spcAft>
                <a:spcPts val="1000"/>
              </a:spcAft>
            </a:pPr>
            <a:r>
              <a:rPr lang="en-US" sz="1800" noProof="1">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noProof="1">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1000"/>
              </a:spcAft>
            </a:pPr>
            <a:endParaRPr lang="en-US" sz="3200" noProof="1">
              <a:solidFill>
                <a:srgbClr val="000000"/>
              </a:solidFill>
              <a:latin typeface="Arial" panose="020B0604020202020204" pitchFamily="34" charset="0"/>
              <a:ea typeface="Calibri" panose="020F0502020204030204" pitchFamily="34" charset="0"/>
              <a:cs typeface="Arial" panose="020B0604020202020204" pitchFamily="34" charset="0"/>
            </a:endParaRPr>
          </a:p>
        </p:txBody>
      </p:sp>
      <p:sp>
        <p:nvSpPr>
          <p:cNvPr id="38" name="Textfeld 37">
            <a:extLst>
              <a:ext uri="{FF2B5EF4-FFF2-40B4-BE49-F238E27FC236}">
                <a16:creationId xmlns:a16="http://schemas.microsoft.com/office/drawing/2014/main" id="{56A1384F-A84D-4D1C-6FC7-94F03C6BB157}"/>
              </a:ext>
            </a:extLst>
          </p:cNvPr>
          <p:cNvSpPr txBox="1"/>
          <p:nvPr/>
        </p:nvSpPr>
        <p:spPr>
          <a:xfrm>
            <a:off x="287605" y="15011881"/>
            <a:ext cx="13470007" cy="8776442"/>
          </a:xfrm>
          <a:prstGeom prst="rect">
            <a:avLst/>
          </a:prstGeom>
          <a:noFill/>
        </p:spPr>
        <p:txBody>
          <a:bodyPr wrap="square" rtlCol="0">
            <a:spAutoFit/>
          </a:bodyPr>
          <a:lstStyle/>
          <a:p>
            <a:pPr algn="just">
              <a:lnSpc>
                <a:spcPct val="114000"/>
              </a:lnSpc>
            </a:pPr>
            <a:r>
              <a:rPr lang="en-US" sz="3300" dirty="0">
                <a:latin typeface="Arial" panose="020B0604020202020204" pitchFamily="34" charset="0"/>
                <a:cs typeface="Arial" panose="020B0604020202020204" pitchFamily="34" charset="0"/>
              </a:rPr>
              <a:t>We present the case of </a:t>
            </a:r>
            <a:r>
              <a:rPr lang="en-US" sz="3300" dirty="0" smtClean="0">
                <a:latin typeface="Arial" panose="020B0604020202020204" pitchFamily="34" charset="0"/>
                <a:cs typeface="Arial" panose="020B0604020202020204" pitchFamily="34" charset="0"/>
              </a:rPr>
              <a:t>a </a:t>
            </a:r>
            <a:r>
              <a:rPr lang="en-US" sz="3300" dirty="0" smtClean="0">
                <a:solidFill>
                  <a:srgbClr val="008AC9"/>
                </a:solidFill>
                <a:latin typeface="Arial" panose="020B0604020202020204" pitchFamily="34" charset="0"/>
                <a:cs typeface="Arial" panose="020B0604020202020204" pitchFamily="34" charset="0"/>
              </a:rPr>
              <a:t>17-year-old slim </a:t>
            </a:r>
            <a:r>
              <a:rPr lang="en-US" sz="3300" dirty="0">
                <a:solidFill>
                  <a:srgbClr val="008AC9"/>
                </a:solidFill>
                <a:latin typeface="Arial" panose="020B0604020202020204" pitchFamily="34" charset="0"/>
                <a:cs typeface="Arial" panose="020B0604020202020204" pitchFamily="34" charset="0"/>
              </a:rPr>
              <a:t>male </a:t>
            </a:r>
            <a:r>
              <a:rPr lang="en-US" sz="3300" dirty="0" smtClean="0">
                <a:latin typeface="Arial" panose="020B0604020202020204" pitchFamily="34" charset="0"/>
                <a:cs typeface="Arial" panose="020B0604020202020204" pitchFamily="34" charset="0"/>
              </a:rPr>
              <a:t>who initially </a:t>
            </a:r>
            <a:r>
              <a:rPr lang="en-US" sz="3300" dirty="0">
                <a:latin typeface="Arial" panose="020B0604020202020204" pitchFamily="34" charset="0"/>
                <a:cs typeface="Arial" panose="020B0604020202020204" pitchFamily="34" charset="0"/>
              </a:rPr>
              <a:t>awoke with </a:t>
            </a:r>
            <a:r>
              <a:rPr lang="en-US" sz="3300" dirty="0">
                <a:solidFill>
                  <a:srgbClr val="008AC9"/>
                </a:solidFill>
                <a:latin typeface="Arial" panose="020B0604020202020204" pitchFamily="34" charset="0"/>
                <a:cs typeface="Arial" panose="020B0604020202020204" pitchFamily="34" charset="0"/>
              </a:rPr>
              <a:t>acute pain in his right great toe</a:t>
            </a:r>
            <a:r>
              <a:rPr lang="en-US" sz="3300" dirty="0">
                <a:latin typeface="Arial" panose="020B0604020202020204" pitchFamily="34" charset="0"/>
                <a:cs typeface="Arial" panose="020B0604020202020204" pitchFamily="34" charset="0"/>
              </a:rPr>
              <a:t>. Two days later, severe morning pain rendered him unable to bear weight, </a:t>
            </a:r>
            <a:r>
              <a:rPr lang="en-US" sz="3300" dirty="0" smtClean="0">
                <a:latin typeface="Arial" panose="020B0604020202020204" pitchFamily="34" charset="0"/>
                <a:cs typeface="Arial" panose="020B0604020202020204" pitchFamily="34" charset="0"/>
              </a:rPr>
              <a:t>with </a:t>
            </a:r>
            <a:r>
              <a:rPr lang="en-US" sz="3300" dirty="0">
                <a:solidFill>
                  <a:srgbClr val="008AC9"/>
                </a:solidFill>
                <a:latin typeface="Arial" panose="020B0604020202020204" pitchFamily="34" charset="0"/>
                <a:cs typeface="Arial" panose="020B0604020202020204" pitchFamily="34" charset="0"/>
              </a:rPr>
              <a:t>notable redness and swelling</a:t>
            </a:r>
            <a:r>
              <a:rPr lang="en-US" sz="3300" dirty="0">
                <a:latin typeface="Arial" panose="020B0604020202020204" pitchFamily="34" charset="0"/>
                <a:cs typeface="Arial" panose="020B0604020202020204" pitchFamily="34" charset="0"/>
              </a:rPr>
              <a:t> developing. </a:t>
            </a:r>
            <a:r>
              <a:rPr lang="en-US" sz="3300" dirty="0" smtClean="0">
                <a:latin typeface="Arial" panose="020B0604020202020204" pitchFamily="34" charset="0"/>
                <a:cs typeface="Arial" panose="020B0604020202020204" pitchFamily="34" charset="0"/>
              </a:rPr>
              <a:t>Sonography confirmed the picture of </a:t>
            </a:r>
            <a:r>
              <a:rPr lang="en-US" sz="3300" dirty="0" smtClean="0">
                <a:solidFill>
                  <a:srgbClr val="008AC9"/>
                </a:solidFill>
                <a:latin typeface="Arial" panose="020B0604020202020204" pitchFamily="34" charset="0"/>
                <a:cs typeface="Arial" panose="020B0604020202020204" pitchFamily="34" charset="0"/>
              </a:rPr>
              <a:t>arthritis in the metatarsophalangeal joint</a:t>
            </a:r>
            <a:r>
              <a:rPr lang="en-US" sz="3300" dirty="0" smtClean="0">
                <a:latin typeface="Arial" panose="020B0604020202020204" pitchFamily="34" charset="0"/>
                <a:cs typeface="Arial" panose="020B0604020202020204" pitchFamily="34" charset="0"/>
              </a:rPr>
              <a:t> of the toe. A treatment course with </a:t>
            </a:r>
            <a:r>
              <a:rPr lang="en-US" sz="3300" dirty="0" err="1" smtClean="0">
                <a:solidFill>
                  <a:srgbClr val="008AC9"/>
                </a:solidFill>
                <a:latin typeface="Arial" panose="020B0604020202020204" pitchFamily="34" charset="0"/>
                <a:cs typeface="Arial" panose="020B0604020202020204" pitchFamily="34" charset="0"/>
              </a:rPr>
              <a:t>naproxene</a:t>
            </a:r>
            <a:r>
              <a:rPr lang="en-US" sz="3300" dirty="0" smtClean="0">
                <a:latin typeface="Arial" panose="020B0604020202020204" pitchFamily="34" charset="0"/>
                <a:cs typeface="Arial" panose="020B0604020202020204" pitchFamily="34" charset="0"/>
              </a:rPr>
              <a:t> was initiated and the pain quickly subsided within a few days, whereas the joint was still visibly inflamed. </a:t>
            </a:r>
          </a:p>
          <a:p>
            <a:pPr algn="just">
              <a:lnSpc>
                <a:spcPct val="114000"/>
              </a:lnSpc>
            </a:pPr>
            <a:r>
              <a:rPr lang="en-US" sz="3300" dirty="0" smtClean="0">
                <a:latin typeface="Arial" panose="020B0604020202020204" pitchFamily="34" charset="0"/>
                <a:cs typeface="Arial" panose="020B0604020202020204" pitchFamily="34" charset="0"/>
              </a:rPr>
              <a:t>About a month later, he developed a </a:t>
            </a:r>
            <a:r>
              <a:rPr lang="en-US" sz="3300" dirty="0" smtClean="0">
                <a:solidFill>
                  <a:srgbClr val="008AC9"/>
                </a:solidFill>
                <a:latin typeface="Arial" panose="020B0604020202020204" pitchFamily="34" charset="0"/>
                <a:cs typeface="Arial" panose="020B0604020202020204" pitchFamily="34" charset="0"/>
              </a:rPr>
              <a:t>painful arthritis in the metacarpophalangeal joint of both thumbs</a:t>
            </a:r>
            <a:r>
              <a:rPr lang="en-US" sz="3300" dirty="0" smtClean="0">
                <a:latin typeface="Arial" panose="020B0604020202020204" pitchFamily="34" charset="0"/>
                <a:cs typeface="Arial" panose="020B0604020202020204" pitchFamily="34" charset="0"/>
              </a:rPr>
              <a:t>, strengthening the presumption of juvenile gout.</a:t>
            </a:r>
          </a:p>
          <a:p>
            <a:pPr algn="just">
              <a:lnSpc>
                <a:spcPct val="114000"/>
              </a:lnSpc>
            </a:pPr>
            <a:r>
              <a:rPr lang="en-US" sz="3300" dirty="0" smtClean="0">
                <a:latin typeface="Arial" panose="020B0604020202020204" pitchFamily="34" charset="0"/>
                <a:cs typeface="Arial" panose="020B0604020202020204" pitchFamily="34" charset="0"/>
              </a:rPr>
              <a:t>MRI </a:t>
            </a:r>
            <a:r>
              <a:rPr lang="en-US" sz="3300" dirty="0">
                <a:latin typeface="Arial" panose="020B0604020202020204" pitchFamily="34" charset="0"/>
                <a:cs typeface="Arial" panose="020B0604020202020204" pitchFamily="34" charset="0"/>
              </a:rPr>
              <a:t>confirmed active arthritis in the metatarsophalangeal joint without erosive changes. Persistent </a:t>
            </a:r>
            <a:r>
              <a:rPr lang="en-US" sz="3300" dirty="0">
                <a:solidFill>
                  <a:srgbClr val="008AC9"/>
                </a:solidFill>
                <a:latin typeface="Arial" panose="020B0604020202020204" pitchFamily="34" charset="0"/>
                <a:cs typeface="Arial" panose="020B0604020202020204" pitchFamily="34" charset="0"/>
              </a:rPr>
              <a:t>hyperuricemia</a:t>
            </a:r>
            <a:r>
              <a:rPr lang="en-US" sz="3300" dirty="0">
                <a:latin typeface="Arial" panose="020B0604020202020204" pitchFamily="34" charset="0"/>
                <a:cs typeface="Arial" panose="020B0604020202020204" pitchFamily="34" charset="0"/>
              </a:rPr>
              <a:t> (serum uric acid &gt;600 µ</a:t>
            </a:r>
            <a:r>
              <a:rPr lang="en-US" sz="3300" dirty="0" err="1">
                <a:latin typeface="Arial" panose="020B0604020202020204" pitchFamily="34" charset="0"/>
                <a:cs typeface="Arial" panose="020B0604020202020204" pitchFamily="34" charset="0"/>
              </a:rPr>
              <a:t>mol</a:t>
            </a:r>
            <a:r>
              <a:rPr lang="en-US" sz="3300" dirty="0">
                <a:latin typeface="Arial" panose="020B0604020202020204" pitchFamily="34" charset="0"/>
                <a:cs typeface="Arial" panose="020B0604020202020204" pitchFamily="34" charset="0"/>
              </a:rPr>
              <a:t>/L) and an </a:t>
            </a:r>
            <a:r>
              <a:rPr lang="en-US" sz="3300" dirty="0">
                <a:solidFill>
                  <a:srgbClr val="008AC9"/>
                </a:solidFill>
                <a:latin typeface="Arial" panose="020B0604020202020204" pitchFamily="34" charset="0"/>
                <a:cs typeface="Arial" panose="020B0604020202020204" pitchFamily="34" charset="0"/>
              </a:rPr>
              <a:t>absence of typical gout risk factors </a:t>
            </a:r>
            <a:r>
              <a:rPr lang="en-US" sz="3300" dirty="0">
                <a:latin typeface="Arial" panose="020B0604020202020204" pitchFamily="34" charset="0"/>
                <a:cs typeface="Arial" panose="020B0604020202020204" pitchFamily="34" charset="0"/>
              </a:rPr>
              <a:t>such as high BMI or excessive purine intake raised suspicion of an underlying genetic etiology. </a:t>
            </a:r>
            <a:endParaRPr lang="de-DE" sz="3300" dirty="0">
              <a:latin typeface="Arial" panose="020B0604020202020204" pitchFamily="34" charset="0"/>
              <a:cs typeface="Arial" panose="020B0604020202020204" pitchFamily="34" charset="0"/>
            </a:endParaRPr>
          </a:p>
        </p:txBody>
      </p:sp>
      <p:pic>
        <p:nvPicPr>
          <p:cNvPr id="42" name="Grafik 41">
            <a:extLst>
              <a:ext uri="{FF2B5EF4-FFF2-40B4-BE49-F238E27FC236}">
                <a16:creationId xmlns:a16="http://schemas.microsoft.com/office/drawing/2014/main" id="{BABE8502-41CB-6073-0EA2-AAAEE457B548}"/>
              </a:ext>
            </a:extLst>
          </p:cNvPr>
          <p:cNvPicPr>
            <a:picLocks noChangeAspect="1"/>
          </p:cNvPicPr>
          <p:nvPr/>
        </p:nvPicPr>
        <p:blipFill>
          <a:blip r:embed="rId6"/>
          <a:stretch>
            <a:fillRect/>
          </a:stretch>
        </p:blipFill>
        <p:spPr>
          <a:xfrm>
            <a:off x="26394767" y="26981167"/>
            <a:ext cx="45719" cy="70864"/>
          </a:xfrm>
          <a:prstGeom prst="rect">
            <a:avLst/>
          </a:prstGeom>
        </p:spPr>
      </p:pic>
      <p:sp>
        <p:nvSpPr>
          <p:cNvPr id="4" name="Rechteck 3"/>
          <p:cNvSpPr/>
          <p:nvPr/>
        </p:nvSpPr>
        <p:spPr>
          <a:xfrm>
            <a:off x="14015293" y="32314479"/>
            <a:ext cx="15934475" cy="4108625"/>
          </a:xfrm>
          <a:prstGeom prst="rect">
            <a:avLst/>
          </a:prstGeom>
        </p:spPr>
        <p:txBody>
          <a:bodyPr wrap="square">
            <a:spAutoFit/>
          </a:bodyPr>
          <a:lstStyle/>
          <a:p>
            <a:pPr algn="just">
              <a:lnSpc>
                <a:spcPct val="114000"/>
              </a:lnSpc>
            </a:pPr>
            <a:r>
              <a:rPr lang="en-US" sz="3300" dirty="0">
                <a:solidFill>
                  <a:srgbClr val="333333"/>
                </a:solidFill>
                <a:latin typeface="Arial" panose="020B0604020202020204" pitchFamily="34" charset="0"/>
                <a:ea typeface="Times New Roman" panose="02020603050405020304" pitchFamily="18" charset="0"/>
              </a:rPr>
              <a:t>Treatment included </a:t>
            </a:r>
            <a:r>
              <a:rPr lang="en-US" sz="3300" dirty="0">
                <a:solidFill>
                  <a:srgbClr val="008AC9"/>
                </a:solidFill>
                <a:latin typeface="Arial" panose="020B0604020202020204" pitchFamily="34" charset="0"/>
                <a:ea typeface="Times New Roman" panose="02020603050405020304" pitchFamily="18" charset="0"/>
              </a:rPr>
              <a:t>NSAIDs</a:t>
            </a:r>
            <a:r>
              <a:rPr lang="en-US" sz="3300" dirty="0">
                <a:solidFill>
                  <a:srgbClr val="333333"/>
                </a:solidFill>
                <a:latin typeface="Arial" panose="020B0604020202020204" pitchFamily="34" charset="0"/>
                <a:ea typeface="Times New Roman" panose="02020603050405020304" pitchFamily="18" charset="0"/>
              </a:rPr>
              <a:t> and </a:t>
            </a:r>
            <a:r>
              <a:rPr lang="en-US" sz="3300" dirty="0">
                <a:solidFill>
                  <a:srgbClr val="008AC9"/>
                </a:solidFill>
                <a:latin typeface="Arial" panose="020B0604020202020204" pitchFamily="34" charset="0"/>
                <a:ea typeface="Times New Roman" panose="02020603050405020304" pitchFamily="18" charset="0"/>
              </a:rPr>
              <a:t>short-term glucocorticoids </a:t>
            </a:r>
            <a:r>
              <a:rPr lang="en-US" sz="3300" dirty="0">
                <a:solidFill>
                  <a:srgbClr val="333333"/>
                </a:solidFill>
                <a:latin typeface="Arial" panose="020B0604020202020204" pitchFamily="34" charset="0"/>
                <a:ea typeface="Times New Roman" panose="02020603050405020304" pitchFamily="18" charset="0"/>
              </a:rPr>
              <a:t>for acute symptom control, followed by </a:t>
            </a:r>
            <a:r>
              <a:rPr lang="en-US" sz="3300" dirty="0">
                <a:solidFill>
                  <a:srgbClr val="008AC9"/>
                </a:solidFill>
                <a:latin typeface="Arial" panose="020B0604020202020204" pitchFamily="34" charset="0"/>
                <a:ea typeface="Times New Roman" panose="02020603050405020304" pitchFamily="18" charset="0"/>
              </a:rPr>
              <a:t>long-term urate-lowering therapy with allopurinol</a:t>
            </a:r>
            <a:r>
              <a:rPr lang="en-US" sz="3300" dirty="0">
                <a:solidFill>
                  <a:srgbClr val="333333"/>
                </a:solidFill>
                <a:latin typeface="Arial" panose="020B0604020202020204" pitchFamily="34" charset="0"/>
                <a:ea typeface="Times New Roman" panose="02020603050405020304" pitchFamily="18" charset="0"/>
              </a:rPr>
              <a:t> (initially 100mg/day, adjusted to 300 mg/day after another transient flare in the left index finger) and </a:t>
            </a:r>
            <a:r>
              <a:rPr lang="en-US" sz="3300" dirty="0">
                <a:solidFill>
                  <a:srgbClr val="008AC9"/>
                </a:solidFill>
                <a:latin typeface="Arial" panose="020B0604020202020204" pitchFamily="34" charset="0"/>
                <a:ea typeface="Times New Roman" panose="02020603050405020304" pitchFamily="18" charset="0"/>
              </a:rPr>
              <a:t>colchicine prophylaxis for 3 months </a:t>
            </a:r>
            <a:r>
              <a:rPr lang="en-US" sz="3300" dirty="0">
                <a:solidFill>
                  <a:srgbClr val="333333"/>
                </a:solidFill>
                <a:latin typeface="Arial" panose="020B0604020202020204" pitchFamily="34" charset="0"/>
                <a:ea typeface="Times New Roman" panose="02020603050405020304" pitchFamily="18" charset="0"/>
              </a:rPr>
              <a:t>(0.5 mg/day). This regime  effectively reduced serum urate levels to 465 µ</a:t>
            </a:r>
            <a:r>
              <a:rPr lang="en-US" sz="3300" dirty="0" err="1">
                <a:solidFill>
                  <a:srgbClr val="333333"/>
                </a:solidFill>
                <a:latin typeface="Arial" panose="020B0604020202020204" pitchFamily="34" charset="0"/>
                <a:ea typeface="Times New Roman" panose="02020603050405020304" pitchFamily="18" charset="0"/>
              </a:rPr>
              <a:t>mol</a:t>
            </a:r>
            <a:r>
              <a:rPr lang="en-US" sz="3300" dirty="0">
                <a:solidFill>
                  <a:srgbClr val="333333"/>
                </a:solidFill>
                <a:latin typeface="Arial" panose="020B0604020202020204" pitchFamily="34" charset="0"/>
                <a:ea typeface="Times New Roman" panose="02020603050405020304" pitchFamily="18" charset="0"/>
              </a:rPr>
              <a:t>/l five months after disease onset without any residual signs of joint inflammation, enabling the patient to resume normal physical activities. </a:t>
            </a:r>
            <a:r>
              <a:rPr lang="en-US" sz="3300" dirty="0" smtClean="0">
                <a:solidFill>
                  <a:srgbClr val="333333"/>
                </a:solidFill>
                <a:latin typeface="Arial" panose="020B0604020202020204" pitchFamily="34" charset="0"/>
                <a:ea typeface="Times New Roman" panose="02020603050405020304" pitchFamily="18" charset="0"/>
              </a:rPr>
              <a:t>The medication was tolerated without any notable side effects.</a:t>
            </a:r>
            <a:endParaRPr lang="de-DE" sz="3300" dirty="0"/>
          </a:p>
        </p:txBody>
      </p:sp>
      <p:sp>
        <p:nvSpPr>
          <p:cNvPr id="33" name="Textfeld 32"/>
          <p:cNvSpPr txBox="1"/>
          <p:nvPr/>
        </p:nvSpPr>
        <p:spPr>
          <a:xfrm>
            <a:off x="287607" y="26633995"/>
            <a:ext cx="13523643" cy="707886"/>
          </a:xfrm>
          <a:prstGeom prst="rect">
            <a:avLst/>
          </a:prstGeom>
          <a:solidFill>
            <a:srgbClr val="008AC9"/>
          </a:solidFill>
          <a:ln w="38100">
            <a:solidFill>
              <a:srgbClr val="008AC9"/>
            </a:solidFill>
          </a:ln>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ctr"/>
            <a:r>
              <a:rPr lang="en-US" sz="4000" b="1" noProof="1" smtClean="0">
                <a:solidFill>
                  <a:schemeClr val="bg1"/>
                </a:solidFill>
                <a:latin typeface="Arial" panose="020B0604020202020204" pitchFamily="34" charset="0"/>
                <a:cs typeface="Arial" panose="020B0604020202020204" pitchFamily="34" charset="0"/>
              </a:rPr>
              <a:t>Pathogenetic background</a:t>
            </a:r>
            <a:endParaRPr lang="en-US" sz="4000" b="1" noProof="1">
              <a:solidFill>
                <a:schemeClr val="bg1"/>
              </a:solidFill>
              <a:latin typeface="Arial" panose="020B0604020202020204" pitchFamily="34" charset="0"/>
              <a:cs typeface="Arial" panose="020B0604020202020204" pitchFamily="34" charset="0"/>
            </a:endParaRPr>
          </a:p>
        </p:txBody>
      </p:sp>
      <p:sp>
        <p:nvSpPr>
          <p:cNvPr id="34" name="Rechteck 33"/>
          <p:cNvSpPr/>
          <p:nvPr/>
        </p:nvSpPr>
        <p:spPr>
          <a:xfrm>
            <a:off x="287606" y="27492763"/>
            <a:ext cx="13499928" cy="6168968"/>
          </a:xfrm>
          <a:prstGeom prst="rect">
            <a:avLst/>
          </a:prstGeom>
          <a:ln w="38100">
            <a:solidFill>
              <a:srgbClr val="008AC9"/>
            </a:solidFill>
          </a:ln>
        </p:spPr>
        <p:style>
          <a:lnRef idx="2">
            <a:schemeClr val="accent1"/>
          </a:lnRef>
          <a:fillRef idx="1">
            <a:schemeClr val="lt1"/>
          </a:fillRef>
          <a:effectRef idx="0">
            <a:schemeClr val="accent1"/>
          </a:effectRef>
          <a:fontRef idx="minor">
            <a:schemeClr val="dk1"/>
          </a:fontRef>
        </p:style>
        <p:txBody>
          <a:bodyPr rtlCol="0" anchor="ctr"/>
          <a:lstStyle/>
          <a:p>
            <a:pPr algn="just"/>
            <a:endParaRPr lang="de-DE" sz="3300" dirty="0">
              <a:latin typeface="Arial" panose="020B0604020202020204" pitchFamily="34" charset="0"/>
              <a:cs typeface="Arial" panose="020B0604020202020204" pitchFamily="34" charset="0"/>
            </a:endParaRPr>
          </a:p>
        </p:txBody>
      </p:sp>
      <p:pic>
        <p:nvPicPr>
          <p:cNvPr id="6" name="Grafik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105434" y="21559829"/>
            <a:ext cx="6693810" cy="6680961"/>
          </a:xfrm>
          <a:prstGeom prst="rect">
            <a:avLst/>
          </a:prstGeom>
        </p:spPr>
      </p:pic>
      <p:pic>
        <p:nvPicPr>
          <p:cNvPr id="7" name="Grafik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2294244" y="21548529"/>
            <a:ext cx="6737898" cy="6697189"/>
          </a:xfrm>
          <a:prstGeom prst="rect">
            <a:avLst/>
          </a:prstGeom>
        </p:spPr>
      </p:pic>
      <p:pic>
        <p:nvPicPr>
          <p:cNvPr id="13" name="Grafik 12"/>
          <p:cNvPicPr>
            <a:picLocks noChangeAspect="1"/>
          </p:cNvPicPr>
          <p:nvPr/>
        </p:nvPicPr>
        <p:blipFill rotWithShape="1">
          <a:blip r:embed="rId9">
            <a:extLst>
              <a:ext uri="{28A0092B-C50C-407E-A947-70E740481C1C}">
                <a14:useLocalDpi xmlns:a14="http://schemas.microsoft.com/office/drawing/2010/main" val="0"/>
              </a:ext>
            </a:extLst>
          </a:blip>
          <a:srcRect l="19004" t="15509" r="2469" b="33203"/>
          <a:stretch/>
        </p:blipFill>
        <p:spPr>
          <a:xfrm>
            <a:off x="22294244" y="15220816"/>
            <a:ext cx="7482839" cy="3526065"/>
          </a:xfrm>
          <a:prstGeom prst="rect">
            <a:avLst/>
          </a:prstGeom>
        </p:spPr>
      </p:pic>
      <p:pic>
        <p:nvPicPr>
          <p:cNvPr id="17" name="Grafik 16"/>
          <p:cNvPicPr>
            <a:picLocks noChangeAspect="1"/>
          </p:cNvPicPr>
          <p:nvPr/>
        </p:nvPicPr>
        <p:blipFill rotWithShape="1">
          <a:blip r:embed="rId10">
            <a:extLst>
              <a:ext uri="{28A0092B-C50C-407E-A947-70E740481C1C}">
                <a14:useLocalDpi xmlns:a14="http://schemas.microsoft.com/office/drawing/2010/main" val="0"/>
              </a:ext>
            </a:extLst>
          </a:blip>
          <a:srcRect l="18765" t="11104" b="38193"/>
          <a:stretch/>
        </p:blipFill>
        <p:spPr>
          <a:xfrm>
            <a:off x="14372606" y="15218386"/>
            <a:ext cx="7426638" cy="3528495"/>
          </a:xfrm>
          <a:prstGeom prst="rect">
            <a:avLst/>
          </a:prstGeom>
        </p:spPr>
      </p:pic>
      <p:sp>
        <p:nvSpPr>
          <p:cNvPr id="44" name="Rechteck 43"/>
          <p:cNvSpPr/>
          <p:nvPr/>
        </p:nvSpPr>
        <p:spPr>
          <a:xfrm>
            <a:off x="14372606" y="19061881"/>
            <a:ext cx="15404477" cy="2062103"/>
          </a:xfrm>
          <a:prstGeom prst="rect">
            <a:avLst/>
          </a:prstGeom>
          <a:ln w="12700">
            <a:solidFill>
              <a:srgbClr val="008AC9"/>
            </a:solidFill>
          </a:ln>
        </p:spPr>
        <p:txBody>
          <a:bodyPr wrap="square">
            <a:spAutoFit/>
          </a:bodyPr>
          <a:lstStyle/>
          <a:p>
            <a:pPr algn="just"/>
            <a:r>
              <a:rPr lang="en-US" sz="3200" u="sng" noProof="1" smtClean="0">
                <a:latin typeface="Arial" panose="020B0604020202020204" pitchFamily="34" charset="0"/>
                <a:cs typeface="Arial" panose="020B0604020202020204" pitchFamily="34" charset="0"/>
              </a:rPr>
              <a:t>Ultrasound of the metatarsophalangeal joint of the right toe 07/2024</a:t>
            </a:r>
            <a:r>
              <a:rPr lang="en-US" sz="3200" noProof="1">
                <a:latin typeface="Arial" panose="020B0604020202020204" pitchFamily="34" charset="0"/>
                <a:cs typeface="Arial" panose="020B0604020202020204" pitchFamily="34" charset="0"/>
              </a:rPr>
              <a:t>: </a:t>
            </a:r>
            <a:endParaRPr lang="en-US" sz="3200" noProof="1" smtClean="0">
              <a:latin typeface="Arial" panose="020B0604020202020204" pitchFamily="34" charset="0"/>
              <a:cs typeface="Arial" panose="020B0604020202020204" pitchFamily="34" charset="0"/>
            </a:endParaRPr>
          </a:p>
          <a:p>
            <a:pPr algn="just"/>
            <a:r>
              <a:rPr lang="en-US" sz="3200" noProof="1" smtClean="0">
                <a:latin typeface="Arial" panose="020B0604020202020204" pitchFamily="34" charset="0"/>
                <a:cs typeface="Arial" panose="020B0604020202020204" pitchFamily="34" charset="0"/>
              </a:rPr>
              <a:t>Pannus-like </a:t>
            </a:r>
            <a:r>
              <a:rPr lang="en-US" sz="3200" noProof="1">
                <a:latin typeface="Arial" panose="020B0604020202020204" pitchFamily="34" charset="0"/>
                <a:cs typeface="Arial" panose="020B0604020202020204" pitchFamily="34" charset="0"/>
              </a:rPr>
              <a:t>tissue proliferation </a:t>
            </a:r>
            <a:r>
              <a:rPr lang="en-US" sz="3200" noProof="1" smtClean="0">
                <a:latin typeface="Arial" panose="020B0604020202020204" pitchFamily="34" charset="0"/>
                <a:cs typeface="Arial" panose="020B0604020202020204" pitchFamily="34" charset="0"/>
              </a:rPr>
              <a:t>in </a:t>
            </a:r>
            <a:r>
              <a:rPr lang="en-US" sz="3200" noProof="1">
                <a:latin typeface="Arial" panose="020B0604020202020204" pitchFamily="34" charset="0"/>
                <a:cs typeface="Arial" panose="020B0604020202020204" pitchFamily="34" charset="0"/>
              </a:rPr>
              <a:t>the area of the visible swelling, strongly perfused, with little surrounding joint </a:t>
            </a:r>
            <a:r>
              <a:rPr lang="en-US" sz="3200" noProof="1" smtClean="0">
                <a:latin typeface="Arial" panose="020B0604020202020204" pitchFamily="34" charset="0"/>
                <a:cs typeface="Arial" panose="020B0604020202020204" pitchFamily="34" charset="0"/>
              </a:rPr>
              <a:t>effusion.</a:t>
            </a:r>
          </a:p>
          <a:p>
            <a:pPr algn="just"/>
            <a:r>
              <a:rPr lang="en-US" sz="3200" i="1" noProof="1" smtClean="0">
                <a:latin typeface="Arial" panose="020B0604020202020204" pitchFamily="34" charset="0"/>
                <a:cs typeface="Arial" panose="020B0604020202020204" pitchFamily="34" charset="0"/>
              </a:rPr>
              <a:t>Left</a:t>
            </a:r>
            <a:r>
              <a:rPr lang="en-US" sz="3200" noProof="1" smtClean="0">
                <a:latin typeface="Arial" panose="020B0604020202020204" pitchFamily="34" charset="0"/>
                <a:cs typeface="Arial" panose="020B0604020202020204" pitchFamily="34" charset="0"/>
              </a:rPr>
              <a:t>: longitudinal section. </a:t>
            </a:r>
            <a:r>
              <a:rPr lang="en-US" sz="3200" i="1" noProof="1" smtClean="0">
                <a:latin typeface="Arial" panose="020B0604020202020204" pitchFamily="34" charset="0"/>
                <a:cs typeface="Arial" panose="020B0604020202020204" pitchFamily="34" charset="0"/>
              </a:rPr>
              <a:t>Right</a:t>
            </a:r>
            <a:r>
              <a:rPr lang="en-US" sz="3200" noProof="1" smtClean="0">
                <a:latin typeface="Arial" panose="020B0604020202020204" pitchFamily="34" charset="0"/>
                <a:cs typeface="Arial" panose="020B0604020202020204" pitchFamily="34" charset="0"/>
              </a:rPr>
              <a:t>: transverse section. </a:t>
            </a:r>
          </a:p>
        </p:txBody>
      </p:sp>
      <p:cxnSp>
        <p:nvCxnSpPr>
          <p:cNvPr id="47" name="Gerade Verbindung mit Pfeil 46"/>
          <p:cNvCxnSpPr/>
          <p:nvPr/>
        </p:nvCxnSpPr>
        <p:spPr>
          <a:xfrm flipH="1">
            <a:off x="16278428" y="23160296"/>
            <a:ext cx="67347" cy="9428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8" name="Textfeld 47"/>
          <p:cNvSpPr txBox="1"/>
          <p:nvPr/>
        </p:nvSpPr>
        <p:spPr>
          <a:xfrm>
            <a:off x="287607" y="23753995"/>
            <a:ext cx="13499998" cy="707886"/>
          </a:xfrm>
          <a:prstGeom prst="rect">
            <a:avLst/>
          </a:prstGeom>
          <a:solidFill>
            <a:srgbClr val="008AC9"/>
          </a:solidFill>
          <a:ln w="38100">
            <a:solidFill>
              <a:srgbClr val="008AC9"/>
            </a:solidFill>
          </a:ln>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ctr"/>
            <a:r>
              <a:rPr lang="en-US" sz="4000" b="1" noProof="1" smtClean="0">
                <a:solidFill>
                  <a:schemeClr val="bg1"/>
                </a:solidFill>
                <a:latin typeface="Arial" panose="020B0604020202020204" pitchFamily="34" charset="0"/>
                <a:cs typeface="Arial" panose="020B0604020202020204" pitchFamily="34" charset="0"/>
              </a:rPr>
              <a:t>Genetic analysis</a:t>
            </a:r>
            <a:endParaRPr lang="en-US" sz="4000" b="1" noProof="1">
              <a:solidFill>
                <a:schemeClr val="bg1"/>
              </a:solidFill>
              <a:latin typeface="Arial" panose="020B0604020202020204" pitchFamily="34" charset="0"/>
              <a:cs typeface="Arial" panose="020B0604020202020204" pitchFamily="34" charset="0"/>
            </a:endParaRPr>
          </a:p>
        </p:txBody>
      </p:sp>
      <p:sp>
        <p:nvSpPr>
          <p:cNvPr id="49" name="Rechteck 48"/>
          <p:cNvSpPr/>
          <p:nvPr/>
        </p:nvSpPr>
        <p:spPr>
          <a:xfrm>
            <a:off x="287607" y="24594257"/>
            <a:ext cx="13499928" cy="1937624"/>
          </a:xfrm>
          <a:prstGeom prst="rect">
            <a:avLst/>
          </a:prstGeom>
          <a:ln w="38100">
            <a:solidFill>
              <a:srgbClr val="008AC9"/>
            </a:solidFill>
          </a:ln>
        </p:spPr>
        <p:style>
          <a:lnRef idx="2">
            <a:schemeClr val="accent1"/>
          </a:lnRef>
          <a:fillRef idx="1">
            <a:schemeClr val="lt1"/>
          </a:fillRef>
          <a:effectRef idx="0">
            <a:schemeClr val="accent1"/>
          </a:effectRef>
          <a:fontRef idx="minor">
            <a:schemeClr val="dk1"/>
          </a:fontRef>
        </p:style>
        <p:txBody>
          <a:bodyPr rtlCol="0" anchor="ctr"/>
          <a:lstStyle/>
          <a:p>
            <a:pPr algn="just">
              <a:lnSpc>
                <a:spcPct val="114000"/>
              </a:lnSpc>
            </a:pPr>
            <a:r>
              <a:rPr lang="en-US" sz="3300" dirty="0">
                <a:latin typeface="Arial" panose="020B0604020202020204" pitchFamily="34" charset="0"/>
                <a:cs typeface="Arial" panose="020B0604020202020204" pitchFamily="34" charset="0"/>
              </a:rPr>
              <a:t>Genetic analysis </a:t>
            </a:r>
            <a:r>
              <a:rPr lang="en-US" sz="3300" dirty="0">
                <a:solidFill>
                  <a:srgbClr val="008AC9"/>
                </a:solidFill>
                <a:latin typeface="Arial" panose="020B0604020202020204" pitchFamily="34" charset="0"/>
                <a:cs typeface="Arial" panose="020B0604020202020204" pitchFamily="34" charset="0"/>
              </a:rPr>
              <a:t>revealed two compound-heterozygous </a:t>
            </a:r>
            <a:r>
              <a:rPr lang="en-US" sz="3300" dirty="0" smtClean="0">
                <a:solidFill>
                  <a:srgbClr val="008AC9"/>
                </a:solidFill>
                <a:latin typeface="Arial" panose="020B0604020202020204" pitchFamily="34" charset="0"/>
                <a:cs typeface="Arial" panose="020B0604020202020204" pitchFamily="34" charset="0"/>
              </a:rPr>
              <a:t>variants </a:t>
            </a:r>
            <a:r>
              <a:rPr lang="en-US" sz="3300" dirty="0" smtClean="0">
                <a:latin typeface="Arial" panose="020B0604020202020204" pitchFamily="34" charset="0"/>
                <a:cs typeface="Arial" panose="020B0604020202020204" pitchFamily="34" charset="0"/>
              </a:rPr>
              <a:t>in the </a:t>
            </a:r>
            <a:r>
              <a:rPr lang="en-US" sz="3300" i="1" dirty="0" smtClean="0">
                <a:solidFill>
                  <a:srgbClr val="008AC9"/>
                </a:solidFill>
                <a:latin typeface="Arial" panose="020B0604020202020204" pitchFamily="34" charset="0"/>
                <a:cs typeface="Arial" panose="020B0604020202020204" pitchFamily="34" charset="0"/>
              </a:rPr>
              <a:t>LDHD </a:t>
            </a:r>
            <a:r>
              <a:rPr lang="en-US" sz="3300" dirty="0" smtClean="0">
                <a:solidFill>
                  <a:srgbClr val="008AC9"/>
                </a:solidFill>
                <a:latin typeface="Arial" panose="020B0604020202020204" pitchFamily="34" charset="0"/>
                <a:cs typeface="Arial" panose="020B0604020202020204" pitchFamily="34" charset="0"/>
              </a:rPr>
              <a:t>(lactate dehydrogenase D) </a:t>
            </a:r>
            <a:r>
              <a:rPr lang="en-US" sz="3300" dirty="0" smtClean="0">
                <a:latin typeface="Arial" panose="020B0604020202020204" pitchFamily="34" charset="0"/>
                <a:cs typeface="Arial" panose="020B0604020202020204" pitchFamily="34" charset="0"/>
              </a:rPr>
              <a:t>gene:</a:t>
            </a:r>
          </a:p>
          <a:p>
            <a:pPr algn="just">
              <a:lnSpc>
                <a:spcPct val="114000"/>
              </a:lnSpc>
            </a:pPr>
            <a:r>
              <a:rPr lang="en-US" sz="3300" dirty="0" smtClean="0">
                <a:latin typeface="Arial" panose="020B0604020202020204" pitchFamily="34" charset="0"/>
                <a:cs typeface="Arial" panose="020B0604020202020204" pitchFamily="34" charset="0"/>
              </a:rPr>
              <a:t>c.561_562del </a:t>
            </a:r>
            <a:r>
              <a:rPr lang="en-US" sz="3300" dirty="0">
                <a:latin typeface="Arial" panose="020B0604020202020204" pitchFamily="34" charset="0"/>
                <a:cs typeface="Arial" panose="020B0604020202020204" pitchFamily="34" charset="0"/>
              </a:rPr>
              <a:t>(p.(Leu188Glnfs*56)) and c.1319C&gt;T (p.(Thr440Met</a:t>
            </a:r>
            <a:r>
              <a:rPr lang="en-US" sz="3300" dirty="0" smtClean="0">
                <a:latin typeface="Arial" panose="020B0604020202020204" pitchFamily="34" charset="0"/>
                <a:cs typeface="Arial" panose="020B0604020202020204" pitchFamily="34" charset="0"/>
              </a:rPr>
              <a:t>)). </a:t>
            </a:r>
            <a:endParaRPr lang="de-DE" sz="3300" dirty="0">
              <a:latin typeface="Arial" panose="020B0604020202020204" pitchFamily="34" charset="0"/>
              <a:cs typeface="Arial" panose="020B0604020202020204" pitchFamily="34" charset="0"/>
            </a:endParaRPr>
          </a:p>
        </p:txBody>
      </p:sp>
      <p:cxnSp>
        <p:nvCxnSpPr>
          <p:cNvPr id="19" name="Gerade Verbindung mit Pfeil 18"/>
          <p:cNvCxnSpPr>
            <a:stCxn id="25" idx="0"/>
            <a:endCxn id="231" idx="0"/>
          </p:cNvCxnSpPr>
          <p:nvPr/>
        </p:nvCxnSpPr>
        <p:spPr>
          <a:xfrm flipV="1">
            <a:off x="4860197" y="29739519"/>
            <a:ext cx="24834" cy="38524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grpSp>
        <p:nvGrpSpPr>
          <p:cNvPr id="236" name="Gruppieren 235"/>
          <p:cNvGrpSpPr/>
          <p:nvPr/>
        </p:nvGrpSpPr>
        <p:grpSpPr>
          <a:xfrm>
            <a:off x="2270452" y="27609122"/>
            <a:ext cx="11067154" cy="5492759"/>
            <a:chOff x="1788888" y="27700812"/>
            <a:chExt cx="11067154" cy="5492759"/>
          </a:xfrm>
        </p:grpSpPr>
        <p:grpSp>
          <p:nvGrpSpPr>
            <p:cNvPr id="16" name="Gruppieren 15"/>
            <p:cNvGrpSpPr/>
            <p:nvPr/>
          </p:nvGrpSpPr>
          <p:grpSpPr>
            <a:xfrm>
              <a:off x="1788888" y="27700812"/>
              <a:ext cx="10828718" cy="5492759"/>
              <a:chOff x="843888" y="27700812"/>
              <a:chExt cx="10828718" cy="5492759"/>
            </a:xfrm>
          </p:grpSpPr>
          <p:sp>
            <p:nvSpPr>
              <p:cNvPr id="10" name="Rechteck 9"/>
              <p:cNvSpPr/>
              <p:nvPr/>
            </p:nvSpPr>
            <p:spPr>
              <a:xfrm>
                <a:off x="843888" y="27708349"/>
                <a:ext cx="2006452" cy="52157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3200" dirty="0" err="1"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Pyruvate</a:t>
                </a:r>
                <a:endParaRPr lang="de-DE" sz="3600"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45" name="Rechteck 44"/>
              <p:cNvSpPr/>
              <p:nvPr/>
            </p:nvSpPr>
            <p:spPr>
              <a:xfrm>
                <a:off x="4092531" y="27708349"/>
                <a:ext cx="2196357" cy="52157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3200" dirty="0"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D- Lactate</a:t>
                </a:r>
                <a:endParaRPr lang="de-DE" sz="3600"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25" name="Abgerundetes Rechteck 24"/>
              <p:cNvSpPr/>
              <p:nvPr/>
            </p:nvSpPr>
            <p:spPr>
              <a:xfrm>
                <a:off x="2449107" y="30216451"/>
                <a:ext cx="1969051" cy="511100"/>
              </a:xfrm>
              <a:prstGeom prst="roundRect">
                <a:avLst>
                  <a:gd name="adj" fmla="val 50000"/>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3200" dirty="0" smtClean="0">
                    <a:solidFill>
                      <a:schemeClr val="tx1"/>
                    </a:solidFill>
                    <a:latin typeface="Arial" panose="020B0604020202020204" pitchFamily="34" charset="0"/>
                    <a:cs typeface="Arial" panose="020B0604020202020204" pitchFamily="34" charset="0"/>
                  </a:rPr>
                  <a:t>LDHD</a:t>
                </a:r>
                <a:endParaRPr lang="de-DE" sz="4000" dirty="0">
                  <a:solidFill>
                    <a:schemeClr val="tx1"/>
                  </a:solidFill>
                  <a:latin typeface="Arial" panose="020B0604020202020204" pitchFamily="34" charset="0"/>
                  <a:cs typeface="Arial" panose="020B0604020202020204" pitchFamily="34" charset="0"/>
                </a:endParaRPr>
              </a:p>
            </p:txBody>
          </p:sp>
          <p:sp>
            <p:nvSpPr>
              <p:cNvPr id="28" name="Gewitterblitz 27"/>
              <p:cNvSpPr/>
              <p:nvPr/>
            </p:nvSpPr>
            <p:spPr>
              <a:xfrm flipH="1">
                <a:off x="3165340" y="28141735"/>
                <a:ext cx="993842" cy="1555684"/>
              </a:xfrm>
              <a:prstGeom prst="lightningBol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29" name="Pfeil nach oben 28"/>
              <p:cNvSpPr/>
              <p:nvPr/>
            </p:nvSpPr>
            <p:spPr>
              <a:xfrm>
                <a:off x="6355953" y="27700813"/>
                <a:ext cx="562935" cy="529111"/>
              </a:xfrm>
              <a:prstGeom prst="up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231" name="Nach rechts gekrümmter Pfeil 230"/>
              <p:cNvSpPr/>
              <p:nvPr/>
            </p:nvSpPr>
            <p:spPr>
              <a:xfrm rot="16200000" flipV="1">
                <a:off x="2497239" y="27055290"/>
                <a:ext cx="1601286" cy="3950552"/>
              </a:xfrm>
              <a:prstGeom prst="curvedRightArrow">
                <a:avLst>
                  <a:gd name="adj1" fmla="val 9886"/>
                  <a:gd name="adj2" fmla="val 50000"/>
                  <a:gd name="adj3" fmla="val 25000"/>
                </a:avLst>
              </a:prstGeom>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solidFill>
                    <a:schemeClr val="tx1"/>
                  </a:solidFill>
                </a:endParaRPr>
              </a:p>
            </p:txBody>
          </p:sp>
          <p:pic>
            <p:nvPicPr>
              <p:cNvPr id="232" name="Grafik 23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060468" y="28810858"/>
                <a:ext cx="3258200" cy="3258200"/>
              </a:xfrm>
              <a:prstGeom prst="rect">
                <a:avLst/>
              </a:prstGeom>
            </p:spPr>
          </p:pic>
          <p:sp>
            <p:nvSpPr>
              <p:cNvPr id="233" name="Nach rechts gekrümmter Pfeil 232"/>
              <p:cNvSpPr/>
              <p:nvPr/>
            </p:nvSpPr>
            <p:spPr>
              <a:xfrm flipH="1">
                <a:off x="5273158" y="28229923"/>
                <a:ext cx="1179448" cy="4304198"/>
              </a:xfrm>
              <a:prstGeom prst="curvedRightArrow">
                <a:avLst>
                  <a:gd name="adj1" fmla="val 14214"/>
                  <a:gd name="adj2" fmla="val 50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solidFill>
                    <a:schemeClr val="tx1"/>
                  </a:solidFill>
                </a:endParaRPr>
              </a:p>
            </p:txBody>
          </p:sp>
          <p:sp>
            <p:nvSpPr>
              <p:cNvPr id="234" name="Abgerundetes Rechteck 233"/>
              <p:cNvSpPr/>
              <p:nvPr/>
            </p:nvSpPr>
            <p:spPr>
              <a:xfrm>
                <a:off x="5414373" y="32649992"/>
                <a:ext cx="4538372" cy="543579"/>
              </a:xfrm>
              <a:prstGeom prst="roundRect">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2800" b="1" dirty="0" smtClean="0">
                    <a:solidFill>
                      <a:schemeClr val="tx1"/>
                    </a:solidFill>
                    <a:latin typeface="Arial" panose="020B0604020202020204" pitchFamily="34" charset="0"/>
                    <a:cs typeface="Arial" panose="020B0604020202020204" pitchFamily="34" charset="0"/>
                  </a:rPr>
                  <a:t>Renal </a:t>
                </a:r>
                <a:r>
                  <a:rPr lang="de-DE" sz="2800" b="1" dirty="0" err="1" smtClean="0">
                    <a:solidFill>
                      <a:schemeClr val="tx1"/>
                    </a:solidFill>
                    <a:latin typeface="Arial" panose="020B0604020202020204" pitchFamily="34" charset="0"/>
                    <a:cs typeface="Arial" panose="020B0604020202020204" pitchFamily="34" charset="0"/>
                  </a:rPr>
                  <a:t>excretion</a:t>
                </a:r>
                <a:endParaRPr lang="de-DE" sz="2800" b="1" dirty="0">
                  <a:solidFill>
                    <a:schemeClr val="tx1"/>
                  </a:solidFill>
                  <a:latin typeface="Arial" panose="020B0604020202020204" pitchFamily="34" charset="0"/>
                  <a:cs typeface="Arial" panose="020B0604020202020204" pitchFamily="34" charset="0"/>
                </a:endParaRPr>
              </a:p>
            </p:txBody>
          </p:sp>
          <p:sp>
            <p:nvSpPr>
              <p:cNvPr id="52" name="Pfeil nach oben 51"/>
              <p:cNvSpPr/>
              <p:nvPr/>
            </p:nvSpPr>
            <p:spPr>
              <a:xfrm>
                <a:off x="4697605" y="32588346"/>
                <a:ext cx="574091" cy="567604"/>
              </a:xfrm>
              <a:prstGeom prst="up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54" name="Rechteck 53"/>
              <p:cNvSpPr/>
              <p:nvPr/>
            </p:nvSpPr>
            <p:spPr>
              <a:xfrm>
                <a:off x="9597968" y="27708349"/>
                <a:ext cx="1376540" cy="52157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3200" dirty="0"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Urate</a:t>
                </a:r>
                <a:endParaRPr lang="de-DE" sz="3600"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55" name="Nach rechts gekrümmter Pfeil 54"/>
              <p:cNvSpPr/>
              <p:nvPr/>
            </p:nvSpPr>
            <p:spPr>
              <a:xfrm>
                <a:off x="8998709" y="28229923"/>
                <a:ext cx="1233897" cy="4304198"/>
              </a:xfrm>
              <a:prstGeom prst="curvedRightArrow">
                <a:avLst>
                  <a:gd name="adj1" fmla="val 14214"/>
                  <a:gd name="adj2" fmla="val 50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solidFill>
                    <a:schemeClr val="tx1"/>
                  </a:solidFill>
                </a:endParaRPr>
              </a:p>
            </p:txBody>
          </p:sp>
          <p:sp>
            <p:nvSpPr>
              <p:cNvPr id="56" name="Pfeil nach oben 55"/>
              <p:cNvSpPr/>
              <p:nvPr/>
            </p:nvSpPr>
            <p:spPr>
              <a:xfrm>
                <a:off x="11087606" y="27700812"/>
                <a:ext cx="585000" cy="529111"/>
              </a:xfrm>
              <a:prstGeom prst="up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57" name="Pfeil nach oben 56"/>
              <p:cNvSpPr/>
              <p:nvPr/>
            </p:nvSpPr>
            <p:spPr>
              <a:xfrm rot="10800000">
                <a:off x="10095421" y="32588346"/>
                <a:ext cx="600620" cy="567602"/>
              </a:xfrm>
              <a:prstGeom prst="up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grpSp>
        <p:sp>
          <p:nvSpPr>
            <p:cNvPr id="58" name="Rechteck 57"/>
            <p:cNvSpPr/>
            <p:nvPr/>
          </p:nvSpPr>
          <p:spPr>
            <a:xfrm>
              <a:off x="10886991" y="30210473"/>
              <a:ext cx="1969051" cy="70768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de-DE" sz="3200" b="1" dirty="0" err="1" smtClean="0">
                  <a:solidFill>
                    <a:schemeClr val="tx1"/>
                  </a:solidFill>
                  <a:latin typeface="Arial" panose="020B0604020202020204" pitchFamily="34" charset="0"/>
                  <a:cs typeface="Arial" panose="020B0604020202020204" pitchFamily="34" charset="0"/>
                </a:rPr>
                <a:t>gout</a:t>
              </a:r>
              <a:endParaRPr lang="de-DE" sz="4000" b="1" dirty="0">
                <a:solidFill>
                  <a:schemeClr val="tx1"/>
                </a:solidFill>
                <a:latin typeface="Arial" panose="020B0604020202020204" pitchFamily="34" charset="0"/>
                <a:cs typeface="Arial" panose="020B0604020202020204" pitchFamily="34" charset="0"/>
              </a:endParaRPr>
            </a:p>
          </p:txBody>
        </p:sp>
        <p:cxnSp>
          <p:nvCxnSpPr>
            <p:cNvPr id="31" name="Gerade Verbindung mit Pfeil 30"/>
            <p:cNvCxnSpPr>
              <a:stCxn id="54" idx="2"/>
              <a:endCxn id="58" idx="0"/>
            </p:cNvCxnSpPr>
            <p:nvPr/>
          </p:nvCxnSpPr>
          <p:spPr>
            <a:xfrm>
              <a:off x="11231238" y="28229924"/>
              <a:ext cx="640279" cy="1980549"/>
            </a:xfrm>
            <a:prstGeom prst="straightConnector1">
              <a:avLst/>
            </a:prstGeom>
            <a:ln w="76200">
              <a:tailEnd type="triangle"/>
            </a:ln>
          </p:spPr>
          <p:style>
            <a:lnRef idx="1">
              <a:schemeClr val="accent2"/>
            </a:lnRef>
            <a:fillRef idx="0">
              <a:schemeClr val="accent2"/>
            </a:fillRef>
            <a:effectRef idx="0">
              <a:schemeClr val="accent2"/>
            </a:effectRef>
            <a:fontRef idx="minor">
              <a:schemeClr val="tx1"/>
            </a:fontRef>
          </p:style>
        </p:cxnSp>
      </p:grpSp>
      <p:sp>
        <p:nvSpPr>
          <p:cNvPr id="14" name="Textfeld 13"/>
          <p:cNvSpPr txBox="1"/>
          <p:nvPr/>
        </p:nvSpPr>
        <p:spPr>
          <a:xfrm>
            <a:off x="577204" y="31342889"/>
            <a:ext cx="5020402" cy="1938992"/>
          </a:xfrm>
          <a:prstGeom prst="rect">
            <a:avLst/>
          </a:prstGeom>
          <a:noFill/>
          <a:ln w="28575">
            <a:solidFill>
              <a:schemeClr val="tx1"/>
            </a:solidFill>
          </a:ln>
        </p:spPr>
        <p:txBody>
          <a:bodyPr wrap="square" rtlCol="0">
            <a:spAutoFit/>
          </a:bodyPr>
          <a:lstStyle/>
          <a:p>
            <a:pPr algn="just"/>
            <a:r>
              <a:rPr lang="de-DE" sz="2000" dirty="0" smtClean="0">
                <a:latin typeface="Arial" panose="020B0604020202020204" pitchFamily="34" charset="0"/>
                <a:cs typeface="Arial" panose="020B0604020202020204" pitchFamily="34" charset="0"/>
              </a:rPr>
              <a:t>The </a:t>
            </a:r>
            <a:r>
              <a:rPr lang="de-DE" sz="2000" dirty="0" err="1" smtClean="0">
                <a:latin typeface="Arial" panose="020B0604020202020204" pitchFamily="34" charset="0"/>
                <a:cs typeface="Arial" panose="020B0604020202020204" pitchFamily="34" charset="0"/>
              </a:rPr>
              <a:t>accumulation</a:t>
            </a:r>
            <a:r>
              <a:rPr lang="de-DE" sz="2000" dirty="0" smtClean="0">
                <a:latin typeface="Arial" panose="020B0604020202020204" pitchFamily="34" charset="0"/>
                <a:cs typeface="Arial" panose="020B0604020202020204" pitchFamily="34" charset="0"/>
              </a:rPr>
              <a:t> </a:t>
            </a:r>
            <a:r>
              <a:rPr lang="de-DE" sz="2000" dirty="0" err="1" smtClean="0">
                <a:latin typeface="Arial" panose="020B0604020202020204" pitchFamily="34" charset="0"/>
                <a:cs typeface="Arial" panose="020B0604020202020204" pitchFamily="34" charset="0"/>
              </a:rPr>
              <a:t>of</a:t>
            </a:r>
            <a:r>
              <a:rPr lang="de-DE" sz="2000" dirty="0" smtClean="0">
                <a:latin typeface="Arial" panose="020B0604020202020204" pitchFamily="34" charset="0"/>
                <a:cs typeface="Arial" panose="020B0604020202020204" pitchFamily="34" charset="0"/>
              </a:rPr>
              <a:t> d-</a:t>
            </a:r>
            <a:r>
              <a:rPr lang="de-DE" sz="2000" dirty="0" err="1" smtClean="0">
                <a:latin typeface="Arial" panose="020B0604020202020204" pitchFamily="34" charset="0"/>
                <a:cs typeface="Arial" panose="020B0604020202020204" pitchFamily="34" charset="0"/>
              </a:rPr>
              <a:t>lactate</a:t>
            </a:r>
            <a:r>
              <a:rPr lang="de-DE" sz="2000" dirty="0" smtClean="0">
                <a:latin typeface="Arial" panose="020B0604020202020204" pitchFamily="34" charset="0"/>
                <a:cs typeface="Arial" panose="020B0604020202020204" pitchFamily="34" charset="0"/>
              </a:rPr>
              <a:t> </a:t>
            </a:r>
            <a:r>
              <a:rPr lang="de-DE" sz="2000" dirty="0" err="1" smtClean="0">
                <a:latin typeface="Arial" panose="020B0604020202020204" pitchFamily="34" charset="0"/>
                <a:cs typeface="Arial" panose="020B0604020202020204" pitchFamily="34" charset="0"/>
              </a:rPr>
              <a:t>as</a:t>
            </a:r>
            <a:r>
              <a:rPr lang="de-DE" sz="2000" dirty="0" smtClean="0">
                <a:latin typeface="Arial" panose="020B0604020202020204" pitchFamily="34" charset="0"/>
                <a:cs typeface="Arial" panose="020B0604020202020204" pitchFamily="34" charset="0"/>
              </a:rPr>
              <a:t> a </a:t>
            </a:r>
            <a:r>
              <a:rPr lang="de-DE" sz="2000" dirty="0" err="1" smtClean="0">
                <a:latin typeface="Arial" panose="020B0604020202020204" pitchFamily="34" charset="0"/>
                <a:cs typeface="Arial" panose="020B0604020202020204" pitchFamily="34" charset="0"/>
              </a:rPr>
              <a:t>result</a:t>
            </a:r>
            <a:r>
              <a:rPr lang="de-DE" sz="2000" dirty="0" smtClean="0">
                <a:latin typeface="Arial" panose="020B0604020202020204" pitchFamily="34" charset="0"/>
                <a:cs typeface="Arial" panose="020B0604020202020204" pitchFamily="34" charset="0"/>
              </a:rPr>
              <a:t> </a:t>
            </a:r>
            <a:r>
              <a:rPr lang="de-DE" sz="2000" dirty="0" err="1" smtClean="0">
                <a:latin typeface="Arial" panose="020B0604020202020204" pitchFamily="34" charset="0"/>
                <a:cs typeface="Arial" panose="020B0604020202020204" pitchFamily="34" charset="0"/>
              </a:rPr>
              <a:t>of</a:t>
            </a:r>
            <a:r>
              <a:rPr lang="de-DE" sz="2000" dirty="0" smtClean="0">
                <a:latin typeface="Arial" panose="020B0604020202020204" pitchFamily="34" charset="0"/>
                <a:cs typeface="Arial" panose="020B0604020202020204" pitchFamily="34" charset="0"/>
              </a:rPr>
              <a:t> LDHD-</a:t>
            </a:r>
            <a:r>
              <a:rPr lang="de-DE" sz="2000" dirty="0" err="1" smtClean="0">
                <a:latin typeface="Arial" panose="020B0604020202020204" pitchFamily="34" charset="0"/>
                <a:cs typeface="Arial" panose="020B0604020202020204" pitchFamily="34" charset="0"/>
              </a:rPr>
              <a:t>deficiency</a:t>
            </a:r>
            <a:r>
              <a:rPr lang="de-DE" sz="2000" dirty="0" smtClean="0">
                <a:latin typeface="Arial" panose="020B0604020202020204" pitchFamily="34" charset="0"/>
                <a:cs typeface="Arial" panose="020B0604020202020204" pitchFamily="34" charset="0"/>
              </a:rPr>
              <a:t> </a:t>
            </a:r>
            <a:r>
              <a:rPr lang="de-DE" sz="2000" dirty="0" err="1" smtClean="0">
                <a:latin typeface="Arial" panose="020B0604020202020204" pitchFamily="34" charset="0"/>
                <a:cs typeface="Arial" panose="020B0604020202020204" pitchFamily="34" charset="0"/>
              </a:rPr>
              <a:t>leads</a:t>
            </a:r>
            <a:r>
              <a:rPr lang="de-DE" sz="2000" dirty="0" smtClean="0">
                <a:latin typeface="Arial" panose="020B0604020202020204" pitchFamily="34" charset="0"/>
                <a:cs typeface="Arial" panose="020B0604020202020204" pitchFamily="34" charset="0"/>
              </a:rPr>
              <a:t> </a:t>
            </a:r>
            <a:r>
              <a:rPr lang="de-DE" sz="2000" dirty="0" err="1" smtClean="0">
                <a:latin typeface="Arial" panose="020B0604020202020204" pitchFamily="34" charset="0"/>
                <a:cs typeface="Arial" panose="020B0604020202020204" pitchFamily="34" charset="0"/>
              </a:rPr>
              <a:t>to</a:t>
            </a:r>
            <a:r>
              <a:rPr lang="de-DE" sz="2000" dirty="0" smtClean="0">
                <a:latin typeface="Arial" panose="020B0604020202020204" pitchFamily="34" charset="0"/>
                <a:cs typeface="Arial" panose="020B0604020202020204" pitchFamily="34" charset="0"/>
              </a:rPr>
              <a:t> </a:t>
            </a:r>
            <a:r>
              <a:rPr lang="de-DE" sz="2000" dirty="0" err="1" smtClean="0">
                <a:latin typeface="Arial" panose="020B0604020202020204" pitchFamily="34" charset="0"/>
                <a:cs typeface="Arial" panose="020B0604020202020204" pitchFamily="34" charset="0"/>
              </a:rPr>
              <a:t>increased</a:t>
            </a:r>
            <a:r>
              <a:rPr lang="de-DE" sz="2000" dirty="0" smtClean="0">
                <a:latin typeface="Arial" panose="020B0604020202020204" pitchFamily="34" charset="0"/>
                <a:cs typeface="Arial" panose="020B0604020202020204" pitchFamily="34" charset="0"/>
              </a:rPr>
              <a:t> renal </a:t>
            </a:r>
            <a:r>
              <a:rPr lang="de-DE" sz="2000" dirty="0" smtClean="0">
                <a:latin typeface="Arial" panose="020B0604020202020204" pitchFamily="34" charset="0"/>
                <a:cs typeface="Arial" panose="020B0604020202020204" pitchFamily="34" charset="0"/>
              </a:rPr>
              <a:t>d-</a:t>
            </a:r>
            <a:r>
              <a:rPr lang="de-DE" sz="2000" dirty="0" err="1" smtClean="0">
                <a:latin typeface="Arial" panose="020B0604020202020204" pitchFamily="34" charset="0"/>
                <a:cs typeface="Arial" panose="020B0604020202020204" pitchFamily="34" charset="0"/>
              </a:rPr>
              <a:t>lacate</a:t>
            </a:r>
            <a:r>
              <a:rPr lang="de-DE" sz="2000" dirty="0" smtClean="0">
                <a:latin typeface="Arial" panose="020B0604020202020204" pitchFamily="34" charset="0"/>
                <a:cs typeface="Arial" panose="020B0604020202020204" pitchFamily="34" charset="0"/>
              </a:rPr>
              <a:t> </a:t>
            </a:r>
            <a:r>
              <a:rPr lang="de-DE" sz="2000" dirty="0" err="1" smtClean="0">
                <a:latin typeface="Arial" panose="020B0604020202020204" pitchFamily="34" charset="0"/>
                <a:cs typeface="Arial" panose="020B0604020202020204" pitchFamily="34" charset="0"/>
              </a:rPr>
              <a:t>excretion</a:t>
            </a:r>
            <a:r>
              <a:rPr lang="de-DE" sz="2000" dirty="0" smtClean="0">
                <a:latin typeface="Arial" panose="020B0604020202020204" pitchFamily="34" charset="0"/>
                <a:cs typeface="Arial" panose="020B0604020202020204" pitchFamily="34" charset="0"/>
              </a:rPr>
              <a:t>. </a:t>
            </a:r>
          </a:p>
          <a:p>
            <a:pPr algn="just"/>
            <a:r>
              <a:rPr lang="de-DE" sz="2000" dirty="0" err="1" smtClean="0">
                <a:latin typeface="Arial" panose="020B0604020202020204" pitchFamily="34" charset="0"/>
                <a:cs typeface="Arial" panose="020B0604020202020204" pitchFamily="34" charset="0"/>
              </a:rPr>
              <a:t>Consequently</a:t>
            </a:r>
            <a:r>
              <a:rPr lang="de-DE" sz="2000" dirty="0" smtClean="0">
                <a:latin typeface="Arial" panose="020B0604020202020204" pitchFamily="34" charset="0"/>
                <a:cs typeface="Arial" panose="020B0604020202020204" pitchFamily="34" charset="0"/>
              </a:rPr>
              <a:t>, </a:t>
            </a:r>
            <a:r>
              <a:rPr lang="de-DE" sz="2000" dirty="0" err="1" smtClean="0">
                <a:latin typeface="Arial" panose="020B0604020202020204" pitchFamily="34" charset="0"/>
                <a:cs typeface="Arial" panose="020B0604020202020204" pitchFamily="34" charset="0"/>
              </a:rPr>
              <a:t>urin</a:t>
            </a:r>
            <a:r>
              <a:rPr lang="de-DE" sz="2000" dirty="0" smtClean="0">
                <a:latin typeface="Arial" panose="020B0604020202020204" pitchFamily="34" charset="0"/>
                <a:cs typeface="Arial" panose="020B0604020202020204" pitchFamily="34" charset="0"/>
              </a:rPr>
              <a:t> </a:t>
            </a:r>
            <a:r>
              <a:rPr lang="de-DE" sz="2000" dirty="0" err="1" smtClean="0">
                <a:latin typeface="Arial" panose="020B0604020202020204" pitchFamily="34" charset="0"/>
                <a:cs typeface="Arial" panose="020B0604020202020204" pitchFamily="34" charset="0"/>
              </a:rPr>
              <a:t>urate</a:t>
            </a:r>
            <a:r>
              <a:rPr lang="de-DE" sz="2000" dirty="0" smtClean="0">
                <a:latin typeface="Arial" panose="020B0604020202020204" pitchFamily="34" charset="0"/>
                <a:cs typeface="Arial" panose="020B0604020202020204" pitchFamily="34" charset="0"/>
              </a:rPr>
              <a:t> </a:t>
            </a:r>
            <a:r>
              <a:rPr lang="de-DE" sz="2000" dirty="0" err="1" smtClean="0">
                <a:latin typeface="Arial" panose="020B0604020202020204" pitchFamily="34" charset="0"/>
                <a:cs typeface="Arial" panose="020B0604020202020204" pitchFamily="34" charset="0"/>
              </a:rPr>
              <a:t>excretion</a:t>
            </a:r>
            <a:r>
              <a:rPr lang="de-DE" sz="2000" dirty="0" smtClean="0">
                <a:latin typeface="Arial" panose="020B0604020202020204" pitchFamily="34" charset="0"/>
                <a:cs typeface="Arial" panose="020B0604020202020204" pitchFamily="34" charset="0"/>
              </a:rPr>
              <a:t> </a:t>
            </a:r>
            <a:r>
              <a:rPr lang="de-DE" sz="2000" dirty="0" err="1" smtClean="0">
                <a:latin typeface="Arial" panose="020B0604020202020204" pitchFamily="34" charset="0"/>
                <a:cs typeface="Arial" panose="020B0604020202020204" pitchFamily="34" charset="0"/>
              </a:rPr>
              <a:t>is</a:t>
            </a:r>
            <a:r>
              <a:rPr lang="de-DE" sz="2000" dirty="0" smtClean="0">
                <a:latin typeface="Arial" panose="020B0604020202020204" pitchFamily="34" charset="0"/>
                <a:cs typeface="Arial" panose="020B0604020202020204" pitchFamily="34" charset="0"/>
              </a:rPr>
              <a:t> </a:t>
            </a:r>
            <a:r>
              <a:rPr lang="de-DE" sz="2000" dirty="0" err="1" smtClean="0">
                <a:latin typeface="Arial" panose="020B0604020202020204" pitchFamily="34" charset="0"/>
                <a:cs typeface="Arial" panose="020B0604020202020204" pitchFamily="34" charset="0"/>
              </a:rPr>
              <a:t>diminished</a:t>
            </a:r>
            <a:r>
              <a:rPr lang="de-DE" sz="2000" dirty="0" smtClean="0">
                <a:latin typeface="Arial" panose="020B0604020202020204" pitchFamily="34" charset="0"/>
                <a:cs typeface="Arial" panose="020B0604020202020204" pitchFamily="34" charset="0"/>
              </a:rPr>
              <a:t>, </a:t>
            </a:r>
            <a:r>
              <a:rPr lang="de-DE" sz="2000" dirty="0" err="1" smtClean="0">
                <a:latin typeface="Arial" panose="020B0604020202020204" pitchFamily="34" charset="0"/>
                <a:cs typeface="Arial" panose="020B0604020202020204" pitchFamily="34" charset="0"/>
              </a:rPr>
              <a:t>resulting</a:t>
            </a:r>
            <a:r>
              <a:rPr lang="de-DE" sz="2000" dirty="0" smtClean="0">
                <a:latin typeface="Arial" panose="020B0604020202020204" pitchFamily="34" charset="0"/>
                <a:cs typeface="Arial" panose="020B0604020202020204" pitchFamily="34" charset="0"/>
              </a:rPr>
              <a:t> in </a:t>
            </a:r>
            <a:r>
              <a:rPr lang="de-DE" sz="2000" dirty="0" err="1" smtClean="0">
                <a:latin typeface="Arial" panose="020B0604020202020204" pitchFamily="34" charset="0"/>
                <a:cs typeface="Arial" panose="020B0604020202020204" pitchFamily="34" charset="0"/>
              </a:rPr>
              <a:t>elevated</a:t>
            </a:r>
            <a:r>
              <a:rPr lang="de-DE" sz="2000" dirty="0" smtClean="0">
                <a:latin typeface="Arial" panose="020B0604020202020204" pitchFamily="34" charset="0"/>
                <a:cs typeface="Arial" panose="020B0604020202020204" pitchFamily="34" charset="0"/>
              </a:rPr>
              <a:t> </a:t>
            </a:r>
            <a:r>
              <a:rPr lang="de-DE" sz="2000" dirty="0" err="1" smtClean="0">
                <a:latin typeface="Arial" panose="020B0604020202020204" pitchFamily="34" charset="0"/>
                <a:cs typeface="Arial" panose="020B0604020202020204" pitchFamily="34" charset="0"/>
              </a:rPr>
              <a:t>serum</a:t>
            </a:r>
            <a:r>
              <a:rPr lang="de-DE" sz="2000" dirty="0" smtClean="0">
                <a:latin typeface="Arial" panose="020B0604020202020204" pitchFamily="34" charset="0"/>
                <a:cs typeface="Arial" panose="020B0604020202020204" pitchFamily="34" charset="0"/>
              </a:rPr>
              <a:t> </a:t>
            </a:r>
            <a:r>
              <a:rPr lang="de-DE" sz="2000" dirty="0" err="1" smtClean="0">
                <a:latin typeface="Arial" panose="020B0604020202020204" pitchFamily="34" charset="0"/>
                <a:cs typeface="Arial" panose="020B0604020202020204" pitchFamily="34" charset="0"/>
              </a:rPr>
              <a:t>urate</a:t>
            </a:r>
            <a:r>
              <a:rPr lang="de-DE" sz="2000" dirty="0">
                <a:latin typeface="Arial" panose="020B0604020202020204" pitchFamily="34" charset="0"/>
                <a:cs typeface="Arial" panose="020B0604020202020204" pitchFamily="34" charset="0"/>
              </a:rPr>
              <a:t> </a:t>
            </a:r>
            <a:r>
              <a:rPr lang="de-DE" sz="2000" dirty="0" err="1" smtClean="0">
                <a:latin typeface="Arial" panose="020B0604020202020204" pitchFamily="34" charset="0"/>
                <a:cs typeface="Arial" panose="020B0604020202020204" pitchFamily="34" charset="0"/>
              </a:rPr>
              <a:t>with</a:t>
            </a:r>
            <a:r>
              <a:rPr lang="de-DE" sz="2000" dirty="0" smtClean="0">
                <a:latin typeface="Arial" panose="020B0604020202020204" pitchFamily="34" charset="0"/>
                <a:cs typeface="Arial" panose="020B0604020202020204" pitchFamily="34" charset="0"/>
              </a:rPr>
              <a:t> </a:t>
            </a:r>
            <a:r>
              <a:rPr lang="de-DE" sz="2000" dirty="0" smtClean="0">
                <a:latin typeface="Arial" panose="020B0604020202020204" pitchFamily="34" charset="0"/>
                <a:cs typeface="Arial" panose="020B0604020202020204" pitchFamily="34" charset="0"/>
              </a:rPr>
              <a:t>subsequent </a:t>
            </a:r>
            <a:r>
              <a:rPr lang="de-DE" sz="2000" dirty="0" err="1" smtClean="0">
                <a:latin typeface="Arial" panose="020B0604020202020204" pitchFamily="34" charset="0"/>
                <a:cs typeface="Arial" panose="020B0604020202020204" pitchFamily="34" charset="0"/>
              </a:rPr>
              <a:t>gout</a:t>
            </a:r>
            <a:r>
              <a:rPr lang="de-DE" sz="2000" dirty="0" smtClean="0">
                <a:latin typeface="Arial" panose="020B0604020202020204" pitchFamily="34" charset="0"/>
                <a:cs typeface="Arial" panose="020B0604020202020204" pitchFamily="34" charset="0"/>
              </a:rPr>
              <a:t>. </a:t>
            </a:r>
            <a:endParaRPr lang="de-DE" sz="2000" dirty="0"/>
          </a:p>
        </p:txBody>
      </p:sp>
      <p:grpSp>
        <p:nvGrpSpPr>
          <p:cNvPr id="23" name="Gruppieren 22"/>
          <p:cNvGrpSpPr/>
          <p:nvPr/>
        </p:nvGrpSpPr>
        <p:grpSpPr>
          <a:xfrm>
            <a:off x="994170" y="35042635"/>
            <a:ext cx="10813436" cy="6863094"/>
            <a:chOff x="1592606" y="35042635"/>
            <a:chExt cx="10813436" cy="6863094"/>
          </a:xfrm>
        </p:grpSpPr>
        <p:pic>
          <p:nvPicPr>
            <p:cNvPr id="18" name="Grafik 1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592606" y="35042635"/>
              <a:ext cx="10813436" cy="6863094"/>
            </a:xfrm>
            <a:prstGeom prst="rect">
              <a:avLst/>
            </a:prstGeom>
          </p:spPr>
        </p:pic>
        <p:sp>
          <p:nvSpPr>
            <p:cNvPr id="21" name="Gewitterblitz 20"/>
            <p:cNvSpPr/>
            <p:nvPr/>
          </p:nvSpPr>
          <p:spPr>
            <a:xfrm flipH="1">
              <a:off x="4474313" y="37598638"/>
              <a:ext cx="410718" cy="993243"/>
            </a:xfrm>
            <a:prstGeom prst="lightningBolt">
              <a:avLst/>
            </a:prstGeom>
            <a:solidFill>
              <a:srgbClr val="FFFF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62" name="Gewitterblitz 61"/>
            <p:cNvSpPr/>
            <p:nvPr/>
          </p:nvSpPr>
          <p:spPr>
            <a:xfrm flipH="1">
              <a:off x="6401888" y="37601881"/>
              <a:ext cx="410718" cy="993243"/>
            </a:xfrm>
            <a:prstGeom prst="lightningBolt">
              <a:avLst/>
            </a:prstGeom>
            <a:solidFill>
              <a:srgbClr val="FFFF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64" name="Gewitterblitz 63"/>
            <p:cNvSpPr/>
            <p:nvPr/>
          </p:nvSpPr>
          <p:spPr>
            <a:xfrm flipH="1">
              <a:off x="8606888" y="37601881"/>
              <a:ext cx="410718" cy="993243"/>
            </a:xfrm>
            <a:prstGeom prst="lightningBolt">
              <a:avLst/>
            </a:prstGeom>
            <a:solidFill>
              <a:srgbClr val="FFFF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65" name="Gewitterblitz 64"/>
            <p:cNvSpPr/>
            <p:nvPr/>
          </p:nvSpPr>
          <p:spPr>
            <a:xfrm flipH="1">
              <a:off x="11267606" y="37601881"/>
              <a:ext cx="410718" cy="993243"/>
            </a:xfrm>
            <a:prstGeom prst="lightningBolt">
              <a:avLst/>
            </a:prstGeom>
            <a:solidFill>
              <a:srgbClr val="FFFF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grpSp>
      <p:grpSp>
        <p:nvGrpSpPr>
          <p:cNvPr id="27" name="Gruppieren 26"/>
          <p:cNvGrpSpPr/>
          <p:nvPr/>
        </p:nvGrpSpPr>
        <p:grpSpPr>
          <a:xfrm>
            <a:off x="11780999" y="34700140"/>
            <a:ext cx="1913282" cy="2001741"/>
            <a:chOff x="11780999" y="39515140"/>
            <a:chExt cx="1913282" cy="2001741"/>
          </a:xfrm>
        </p:grpSpPr>
        <p:sp>
          <p:nvSpPr>
            <p:cNvPr id="66" name="Gewitterblitz 65"/>
            <p:cNvSpPr/>
            <p:nvPr/>
          </p:nvSpPr>
          <p:spPr>
            <a:xfrm flipH="1">
              <a:off x="12566888" y="39761881"/>
              <a:ext cx="410718" cy="993243"/>
            </a:xfrm>
            <a:prstGeom prst="lightningBolt">
              <a:avLst/>
            </a:prstGeom>
            <a:solidFill>
              <a:srgbClr val="FFFF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24" name="Textfeld 23"/>
            <p:cNvSpPr txBox="1"/>
            <p:nvPr/>
          </p:nvSpPr>
          <p:spPr>
            <a:xfrm>
              <a:off x="11977458" y="40947763"/>
              <a:ext cx="1660691" cy="400110"/>
            </a:xfrm>
            <a:prstGeom prst="rect">
              <a:avLst/>
            </a:prstGeom>
            <a:noFill/>
          </p:spPr>
          <p:txBody>
            <a:bodyPr wrap="square" rtlCol="0">
              <a:spAutoFit/>
            </a:bodyPr>
            <a:lstStyle/>
            <a:p>
              <a:r>
                <a:rPr lang="de-DE" sz="2000" dirty="0" err="1" smtClean="0">
                  <a:latin typeface="Arial" panose="020B0604020202020204" pitchFamily="34" charset="0"/>
                  <a:cs typeface="Arial" panose="020B0604020202020204" pitchFamily="34" charset="0"/>
                </a:rPr>
                <a:t>Arthritic</a:t>
              </a:r>
              <a:r>
                <a:rPr lang="de-DE" sz="2000" dirty="0" smtClean="0">
                  <a:latin typeface="Arial" panose="020B0604020202020204" pitchFamily="34" charset="0"/>
                  <a:cs typeface="Arial" panose="020B0604020202020204" pitchFamily="34" charset="0"/>
                </a:rPr>
                <a:t> </a:t>
              </a:r>
              <a:r>
                <a:rPr lang="de-DE" sz="2000" dirty="0" err="1" smtClean="0">
                  <a:latin typeface="Arial" panose="020B0604020202020204" pitchFamily="34" charset="0"/>
                  <a:cs typeface="Arial" panose="020B0604020202020204" pitchFamily="34" charset="0"/>
                </a:rPr>
                <a:t>flare</a:t>
              </a:r>
              <a:endParaRPr lang="de-DE" sz="2000" dirty="0">
                <a:latin typeface="Arial" panose="020B0604020202020204" pitchFamily="34" charset="0"/>
                <a:cs typeface="Arial" panose="020B0604020202020204" pitchFamily="34" charset="0"/>
              </a:endParaRPr>
            </a:p>
          </p:txBody>
        </p:sp>
        <p:sp>
          <p:nvSpPr>
            <p:cNvPr id="26" name="Rechteck 25"/>
            <p:cNvSpPr/>
            <p:nvPr/>
          </p:nvSpPr>
          <p:spPr>
            <a:xfrm>
              <a:off x="11780999" y="39515140"/>
              <a:ext cx="1913282" cy="200174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1116356332"/>
      </p:ext>
    </p:extLst>
  </p:cSld>
  <p:clrMapOvr>
    <a:masterClrMapping/>
  </p:clrMapOvr>
  <p:timing>
    <p:tnLst>
      <p:par>
        <p:cTn id="1" dur="indefinite" restart="never" nodeType="tmRoot"/>
      </p:par>
    </p:tnLst>
  </p:timing>
</p:sld>
</file>

<file path=ppt/theme/theme1.xml><?xml version="1.0" encoding="utf-8"?>
<a:theme xmlns:a="http://schemas.openxmlformats.org/drawingml/2006/main" name="Postervorlage-01b">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äsentation6" id="{7C66893D-97AA-254D-AD09-85FCAC3AC48A}" vid="{9AA89279-01BF-2A42-8011-9DFA1845EBC0}"/>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Postervorlage-01b</Template>
  <TotalTime>0</TotalTime>
  <Words>743</Words>
  <Application>Microsoft Office PowerPoint</Application>
  <PresentationFormat>Benutzerdefiniert</PresentationFormat>
  <Paragraphs>44</Paragraphs>
  <Slides>1</Slides>
  <Notes>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vt:i4>
      </vt:variant>
    </vt:vector>
  </HeadingPairs>
  <TitlesOfParts>
    <vt:vector size="6" baseType="lpstr">
      <vt:lpstr>Arial</vt:lpstr>
      <vt:lpstr>Calibri</vt:lpstr>
      <vt:lpstr>Futura Book</vt:lpstr>
      <vt:lpstr>Times New Roman</vt:lpstr>
      <vt:lpstr>Postervorlage-01b</vt:lpstr>
      <vt:lpstr>PowerPoint-Präsentation</vt:lpstr>
    </vt:vector>
  </TitlesOfParts>
  <Company>Universitätsklinikum Leipzig AöR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Würfel, Ina</dc:creator>
  <cp:lastModifiedBy>Kalenda, Agnes</cp:lastModifiedBy>
  <cp:revision>390</cp:revision>
  <cp:lastPrinted>2024-11-08T10:55:30Z</cp:lastPrinted>
  <dcterms:created xsi:type="dcterms:W3CDTF">2018-09-06T08:20:49Z</dcterms:created>
  <dcterms:modified xsi:type="dcterms:W3CDTF">2025-03-12T23:29:07Z</dcterms:modified>
</cp:coreProperties>
</file>