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51206400"/>
  <p:notesSz cx="6797675" cy="9926638"/>
  <p:defaultTextStyle>
    <a:defPPr>
      <a:defRPr lang="en-GB"/>
    </a:defPPr>
    <a:lvl1pPr algn="l" defTabSz="1676694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2772764" indent="-1066448" algn="l" defTabSz="1676694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4265790" indent="-853158" algn="l" defTabSz="1676694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5972106" indent="-853158" algn="l" defTabSz="1676694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7678423" indent="-853158" algn="l" defTabSz="1676694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8531581" algn="l" defTabSz="3412632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10237897" algn="l" defTabSz="3412632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11944213" algn="l" defTabSz="3412632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13650529" algn="l" defTabSz="3412632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632">
          <p15:clr>
            <a:srgbClr val="A4A3A4"/>
          </p15:clr>
        </p15:guide>
        <p15:guide id="2" pos="92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>
          <p15:clr>
            <a:srgbClr val="A4A3A4"/>
          </p15:clr>
        </p15:guide>
        <p15:guide id="2" pos="19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" d="100"/>
          <a:sy n="30" d="100"/>
        </p:scale>
        <p:origin x="514" y="-2976"/>
      </p:cViewPr>
      <p:guideLst>
        <p:guide orient="horz" pos="14632"/>
        <p:guide pos="9258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Therapy escalation in sacroiliitis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Tabelle1!$A$2:$A$7</c:f>
              <c:strCache>
                <c:ptCount val="6"/>
                <c:pt idx="0">
                  <c:v>Other</c:v>
                </c:pt>
                <c:pt idx="1">
                  <c:v>Bisphosphonate</c:v>
                </c:pt>
                <c:pt idx="2">
                  <c:v>TNF-alpha-Blocker</c:v>
                </c:pt>
                <c:pt idx="3">
                  <c:v>MTX</c:v>
                </c:pt>
                <c:pt idx="4">
                  <c:v>Sulfasalazine</c:v>
                </c:pt>
                <c:pt idx="5">
                  <c:v>Cortisone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5</c:v>
                </c:pt>
                <c:pt idx="4">
                  <c:v>2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52-4DF8-A368-72627E72418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Therapy escalation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Tabelle1!$A$2:$A$7</c:f>
              <c:strCache>
                <c:ptCount val="6"/>
                <c:pt idx="0">
                  <c:v>Other</c:v>
                </c:pt>
                <c:pt idx="1">
                  <c:v>Bisphosphonate</c:v>
                </c:pt>
                <c:pt idx="2">
                  <c:v>TNF-alpha-Blocker</c:v>
                </c:pt>
                <c:pt idx="3">
                  <c:v>MTX</c:v>
                </c:pt>
                <c:pt idx="4">
                  <c:v>Sulfasalazine</c:v>
                </c:pt>
                <c:pt idx="5">
                  <c:v>Cortisone</c:v>
                </c:pt>
              </c:strCache>
            </c:strRef>
          </c:cat>
          <c:val>
            <c:numRef>
              <c:f>Tabelle1!$C$2:$C$7</c:f>
              <c:numCache>
                <c:formatCode>General</c:formatCode>
                <c:ptCount val="6"/>
                <c:pt idx="0">
                  <c:v>2</c:v>
                </c:pt>
                <c:pt idx="1">
                  <c:v>14</c:v>
                </c:pt>
                <c:pt idx="2">
                  <c:v>13</c:v>
                </c:pt>
                <c:pt idx="3">
                  <c:v>11</c:v>
                </c:pt>
                <c:pt idx="4">
                  <c:v>8</c:v>
                </c:pt>
                <c:pt idx="5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52-4DF8-A368-72627E72418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381760"/>
        <c:axId val="39814848"/>
      </c:barChart>
      <c:valAx>
        <c:axId val="398148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1381760"/>
        <c:crosses val="autoZero"/>
        <c:crossBetween val="between"/>
      </c:valAx>
      <c:catAx>
        <c:axId val="2113817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39814848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34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DEF8D-508D-40AD-8BA6-789BA2D7765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1E3E9A7-6165-4604-8CC4-B8DB94DE112C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DE" sz="3600" dirty="0">
              <a:solidFill>
                <a:schemeClr val="bg1"/>
              </a:solidFill>
            </a:rPr>
            <a:t>45 </a:t>
          </a:r>
          <a:r>
            <a:rPr lang="de-DE" sz="3600" dirty="0" err="1">
              <a:solidFill>
                <a:schemeClr val="bg1"/>
              </a:solidFill>
            </a:rPr>
            <a:t>Patients</a:t>
          </a:r>
          <a:r>
            <a:rPr lang="de-DE" sz="3600" dirty="0">
              <a:solidFill>
                <a:schemeClr val="bg1"/>
              </a:solidFill>
            </a:rPr>
            <a:t> </a:t>
          </a:r>
          <a:r>
            <a:rPr lang="de-DE" sz="3600" dirty="0" err="1">
              <a:solidFill>
                <a:schemeClr val="bg1"/>
              </a:solidFill>
            </a:rPr>
            <a:t>with</a:t>
          </a:r>
          <a:r>
            <a:rPr lang="de-DE" sz="3600" dirty="0">
              <a:solidFill>
                <a:schemeClr val="bg1"/>
              </a:solidFill>
            </a:rPr>
            <a:t> CNO</a:t>
          </a:r>
        </a:p>
        <a:p>
          <a:endParaRPr lang="de-DE" sz="3600" dirty="0">
            <a:solidFill>
              <a:schemeClr val="bg1"/>
            </a:solidFill>
          </a:endParaRPr>
        </a:p>
        <a:p>
          <a:r>
            <a:rPr lang="de-DE" sz="3600" dirty="0">
              <a:solidFill>
                <a:schemeClr val="bg1"/>
              </a:solidFill>
            </a:rPr>
            <a:t>Median </a:t>
          </a:r>
          <a:r>
            <a:rPr lang="de-DE" sz="3600" dirty="0" err="1">
              <a:solidFill>
                <a:schemeClr val="bg1"/>
              </a:solidFill>
            </a:rPr>
            <a:t>age</a:t>
          </a:r>
          <a:r>
            <a:rPr lang="de-DE" sz="3600" dirty="0">
              <a:solidFill>
                <a:schemeClr val="bg1"/>
              </a:solidFill>
            </a:rPr>
            <a:t> 11,1 </a:t>
          </a:r>
          <a:r>
            <a:rPr lang="de-DE" sz="3600" dirty="0" err="1">
              <a:solidFill>
                <a:schemeClr val="bg1"/>
              </a:solidFill>
            </a:rPr>
            <a:t>years</a:t>
          </a:r>
          <a:endParaRPr lang="de-DE" sz="3600" dirty="0">
            <a:solidFill>
              <a:schemeClr val="bg1"/>
            </a:solidFill>
          </a:endParaRPr>
        </a:p>
      </dgm:t>
    </dgm:pt>
    <dgm:pt modelId="{C45E375E-92F8-40AC-962F-B58BD6473B88}" type="parTrans" cxnId="{0A84162C-E6C6-4270-BF3A-A68222C3952A}">
      <dgm:prSet/>
      <dgm:spPr/>
      <dgm:t>
        <a:bodyPr/>
        <a:lstStyle/>
        <a:p>
          <a:endParaRPr lang="de-DE"/>
        </a:p>
      </dgm:t>
    </dgm:pt>
    <dgm:pt modelId="{9B12BCD3-27BD-490A-9672-5D2A3EA0ED57}" type="sibTrans" cxnId="{0A84162C-E6C6-4270-BF3A-A68222C3952A}">
      <dgm:prSet/>
      <dgm:spPr/>
      <dgm:t>
        <a:bodyPr/>
        <a:lstStyle/>
        <a:p>
          <a:endParaRPr lang="de-DE"/>
        </a:p>
      </dgm:t>
    </dgm:pt>
    <dgm:pt modelId="{EB96EC4E-ECEF-4E8E-9D1C-BBE9B6AAC700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DE" sz="3600" dirty="0"/>
            <a:t>9 </a:t>
          </a:r>
          <a:r>
            <a:rPr lang="de-DE" sz="3600" dirty="0" err="1"/>
            <a:t>Sacroiliitis</a:t>
          </a:r>
          <a:endParaRPr lang="de-DE" sz="3600" dirty="0"/>
        </a:p>
      </dgm:t>
    </dgm:pt>
    <dgm:pt modelId="{3971CE09-0894-4C7A-8A7D-557D607AF07D}" type="parTrans" cxnId="{D4FF67DE-D342-479B-9EBB-5C1B248BDD68}">
      <dgm:prSet/>
      <dgm:spPr/>
      <dgm:t>
        <a:bodyPr/>
        <a:lstStyle/>
        <a:p>
          <a:endParaRPr lang="de-DE"/>
        </a:p>
      </dgm:t>
    </dgm:pt>
    <dgm:pt modelId="{2C6BBBA7-7B0F-4FD7-8FA8-C9D470C027A3}" type="sibTrans" cxnId="{D4FF67DE-D342-479B-9EBB-5C1B248BDD68}">
      <dgm:prSet/>
      <dgm:spPr/>
      <dgm:t>
        <a:bodyPr/>
        <a:lstStyle/>
        <a:p>
          <a:endParaRPr lang="de-DE"/>
        </a:p>
      </dgm:t>
    </dgm:pt>
    <dgm:pt modelId="{C1BF496C-66B5-439D-B36F-975374CE752E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DE" sz="3600" dirty="0"/>
            <a:t>36 </a:t>
          </a:r>
          <a:r>
            <a:rPr lang="de-DE" sz="3600" dirty="0" err="1"/>
            <a:t>no</a:t>
          </a:r>
          <a:r>
            <a:rPr lang="de-DE" sz="3600" dirty="0"/>
            <a:t> </a:t>
          </a:r>
          <a:r>
            <a:rPr lang="de-DE" sz="3600" dirty="0" err="1"/>
            <a:t>Sacroiliitis</a:t>
          </a:r>
          <a:endParaRPr lang="de-DE" sz="3600" dirty="0"/>
        </a:p>
      </dgm:t>
    </dgm:pt>
    <dgm:pt modelId="{9AEAA3D2-FFFD-4E0C-B5F8-1E8EF251E4F7}" type="parTrans" cxnId="{8AAC895C-6AB6-42A0-85C9-2590A0487099}">
      <dgm:prSet/>
      <dgm:spPr/>
      <dgm:t>
        <a:bodyPr/>
        <a:lstStyle/>
        <a:p>
          <a:endParaRPr lang="de-DE"/>
        </a:p>
      </dgm:t>
    </dgm:pt>
    <dgm:pt modelId="{6A4458A5-7DA9-4AB8-A942-B66A65B2BB22}" type="sibTrans" cxnId="{8AAC895C-6AB6-42A0-85C9-2590A0487099}">
      <dgm:prSet/>
      <dgm:spPr/>
      <dgm:t>
        <a:bodyPr/>
        <a:lstStyle/>
        <a:p>
          <a:endParaRPr lang="de-DE"/>
        </a:p>
      </dgm:t>
    </dgm:pt>
    <dgm:pt modelId="{BC096F63-2911-428A-8AEC-38337CF08989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DE" sz="3200" dirty="0"/>
            <a:t>- </a:t>
          </a:r>
          <a:r>
            <a:rPr lang="de-DE" sz="2800" dirty="0"/>
            <a:t>9/9 </a:t>
          </a:r>
          <a:r>
            <a:rPr lang="de-DE" sz="2800" dirty="0" err="1"/>
            <a:t>female</a:t>
          </a:r>
          <a:endParaRPr lang="de-DE" sz="2800" dirty="0"/>
        </a:p>
        <a:p>
          <a:pPr algn="l">
            <a:buFont typeface="Arial" panose="020B0604020202020204" pitchFamily="34" charset="0"/>
            <a:buChar char="•"/>
          </a:pPr>
          <a:r>
            <a:rPr lang="de-DE" sz="2800" dirty="0"/>
            <a:t>- HLA-B27 </a:t>
          </a:r>
          <a:r>
            <a:rPr lang="de-DE" sz="2800" dirty="0" err="1"/>
            <a:t>pos</a:t>
          </a:r>
          <a:r>
            <a:rPr lang="de-DE" sz="2800" dirty="0"/>
            <a:t>, 1/9 (11%)</a:t>
          </a:r>
        </a:p>
        <a:p>
          <a:pPr algn="l">
            <a:buFont typeface="Arial" panose="020B0604020202020204" pitchFamily="34" charset="0"/>
            <a:buChar char="•"/>
          </a:pPr>
          <a:r>
            <a:rPr lang="de-DE" sz="2800" dirty="0"/>
            <a:t>- </a:t>
          </a:r>
          <a:r>
            <a:rPr lang="de-DE" sz="2800" dirty="0" err="1"/>
            <a:t>elevated</a:t>
          </a:r>
          <a:r>
            <a:rPr lang="de-DE" sz="2800" dirty="0"/>
            <a:t> ESR </a:t>
          </a:r>
          <a:r>
            <a:rPr lang="de-DE" sz="2800" dirty="0" err="1"/>
            <a:t>or</a:t>
          </a:r>
          <a:r>
            <a:rPr lang="de-DE" sz="2800" dirty="0"/>
            <a:t> </a:t>
          </a:r>
          <a:r>
            <a:rPr lang="de-DE" sz="2800" dirty="0" err="1"/>
            <a:t>CrP</a:t>
          </a:r>
          <a:r>
            <a:rPr lang="de-DE" sz="2800" dirty="0"/>
            <a:t>: 7/9 (78%), ESR: median 19 mm/h, IQR 11-27</a:t>
          </a:r>
        </a:p>
      </dgm:t>
    </dgm:pt>
    <dgm:pt modelId="{D06CAF86-F495-440E-9583-884F78662B97}" type="parTrans" cxnId="{851A8743-DB69-4960-AF15-022A3C210B47}">
      <dgm:prSet/>
      <dgm:spPr/>
      <dgm:t>
        <a:bodyPr/>
        <a:lstStyle/>
        <a:p>
          <a:endParaRPr lang="de-DE"/>
        </a:p>
      </dgm:t>
    </dgm:pt>
    <dgm:pt modelId="{907737B4-78BE-4BC9-B296-071656F1E982}" type="sibTrans" cxnId="{851A8743-DB69-4960-AF15-022A3C210B47}">
      <dgm:prSet/>
      <dgm:spPr/>
      <dgm:t>
        <a:bodyPr/>
        <a:lstStyle/>
        <a:p>
          <a:endParaRPr lang="de-DE"/>
        </a:p>
      </dgm:t>
    </dgm:pt>
    <dgm:pt modelId="{99AC9FB2-B3DC-45E8-95F6-27E046FA183F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DE" sz="2800" dirty="0"/>
            <a:t>- 22/36 </a:t>
          </a:r>
          <a:r>
            <a:rPr lang="de-DE" sz="2800" dirty="0" err="1"/>
            <a:t>female</a:t>
          </a:r>
          <a:endParaRPr lang="de-DE" sz="2800" dirty="0"/>
        </a:p>
        <a:p>
          <a:pPr algn="l">
            <a:buFont typeface="Arial" panose="020B0604020202020204" pitchFamily="34" charset="0"/>
            <a:buChar char="•"/>
          </a:pPr>
          <a:r>
            <a:rPr lang="de-DE" sz="2800" dirty="0"/>
            <a:t>- HLA-B27 </a:t>
          </a:r>
          <a:r>
            <a:rPr lang="de-DE" sz="2800" dirty="0" err="1"/>
            <a:t>pos</a:t>
          </a:r>
          <a:r>
            <a:rPr lang="de-DE" sz="2800" dirty="0"/>
            <a:t>, 4/36 (11%), 1/4 </a:t>
          </a:r>
          <a:r>
            <a:rPr lang="de-DE" sz="2800" dirty="0" err="1"/>
            <a:t>female</a:t>
          </a:r>
          <a:endParaRPr lang="de-DE" sz="2800" dirty="0"/>
        </a:p>
        <a:p>
          <a:pPr algn="l">
            <a:buFont typeface="Arial" panose="020B0604020202020204" pitchFamily="34" charset="0"/>
            <a:buChar char="•"/>
          </a:pPr>
          <a:r>
            <a:rPr lang="de-DE" sz="2800" dirty="0"/>
            <a:t>- </a:t>
          </a:r>
          <a:r>
            <a:rPr lang="de-DE" sz="2800" dirty="0" err="1"/>
            <a:t>elevated</a:t>
          </a:r>
          <a:r>
            <a:rPr lang="de-DE" sz="2800" dirty="0"/>
            <a:t> ESR </a:t>
          </a:r>
          <a:r>
            <a:rPr lang="de-DE" sz="2800" dirty="0" err="1"/>
            <a:t>or</a:t>
          </a:r>
          <a:r>
            <a:rPr lang="de-DE" sz="2800" dirty="0"/>
            <a:t> </a:t>
          </a:r>
          <a:r>
            <a:rPr lang="de-DE" sz="2800" dirty="0" err="1"/>
            <a:t>ZrP</a:t>
          </a:r>
          <a:r>
            <a:rPr lang="de-DE" sz="2800" dirty="0"/>
            <a:t>: 19/36 (53 %), ESR: 11,5, IQR 5-21 </a:t>
          </a:r>
        </a:p>
      </dgm:t>
    </dgm:pt>
    <dgm:pt modelId="{CDB023B4-AF7B-42B9-9234-3CEDA707E116}" type="parTrans" cxnId="{DF0594F3-3434-4007-B106-864296495B7E}">
      <dgm:prSet/>
      <dgm:spPr/>
      <dgm:t>
        <a:bodyPr/>
        <a:lstStyle/>
        <a:p>
          <a:endParaRPr lang="de-DE"/>
        </a:p>
      </dgm:t>
    </dgm:pt>
    <dgm:pt modelId="{4FF0F4C5-6E7D-45BB-934E-7E3341A60967}" type="sibTrans" cxnId="{DF0594F3-3434-4007-B106-864296495B7E}">
      <dgm:prSet/>
      <dgm:spPr/>
      <dgm:t>
        <a:bodyPr/>
        <a:lstStyle/>
        <a:p>
          <a:endParaRPr lang="de-DE"/>
        </a:p>
      </dgm:t>
    </dgm:pt>
    <dgm:pt modelId="{BD01E199-7EBC-4622-A665-CC9DC0AFA729}" type="pres">
      <dgm:prSet presAssocID="{992DEF8D-508D-40AD-8BA6-789BA2D776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849FB97-F784-47FC-8538-7D101DAFA149}" type="pres">
      <dgm:prSet presAssocID="{A1E3E9A7-6165-4604-8CC4-B8DB94DE112C}" presName="hierRoot1" presStyleCnt="0">
        <dgm:presLayoutVars>
          <dgm:hierBranch val="init"/>
        </dgm:presLayoutVars>
      </dgm:prSet>
      <dgm:spPr/>
    </dgm:pt>
    <dgm:pt modelId="{CCC83CAC-A75E-4375-98CA-4750D05C83CC}" type="pres">
      <dgm:prSet presAssocID="{A1E3E9A7-6165-4604-8CC4-B8DB94DE112C}" presName="rootComposite1" presStyleCnt="0"/>
      <dgm:spPr/>
    </dgm:pt>
    <dgm:pt modelId="{9E1AC61A-6B8F-4DC7-8532-317B5438B5EC}" type="pres">
      <dgm:prSet presAssocID="{A1E3E9A7-6165-4604-8CC4-B8DB94DE112C}" presName="rootText1" presStyleLbl="node0" presStyleIdx="0" presStyleCnt="1">
        <dgm:presLayoutVars>
          <dgm:chPref val="3"/>
        </dgm:presLayoutVars>
      </dgm:prSet>
      <dgm:spPr/>
    </dgm:pt>
    <dgm:pt modelId="{6247D059-0B54-423E-9C0B-51A9A6135CC8}" type="pres">
      <dgm:prSet presAssocID="{A1E3E9A7-6165-4604-8CC4-B8DB94DE112C}" presName="rootConnector1" presStyleLbl="node1" presStyleIdx="0" presStyleCnt="0"/>
      <dgm:spPr/>
    </dgm:pt>
    <dgm:pt modelId="{DF2E6196-90C5-4FDA-91D9-86E7B38A1371}" type="pres">
      <dgm:prSet presAssocID="{A1E3E9A7-6165-4604-8CC4-B8DB94DE112C}" presName="hierChild2" presStyleCnt="0"/>
      <dgm:spPr/>
    </dgm:pt>
    <dgm:pt modelId="{C34D0C0A-F42D-45AE-8EC4-1E681FA7DA20}" type="pres">
      <dgm:prSet presAssocID="{3971CE09-0894-4C7A-8A7D-557D607AF07D}" presName="Name37" presStyleLbl="parChTrans1D2" presStyleIdx="0" presStyleCnt="2"/>
      <dgm:spPr/>
    </dgm:pt>
    <dgm:pt modelId="{B42366E9-0016-4A10-8563-ABA7CB925F61}" type="pres">
      <dgm:prSet presAssocID="{EB96EC4E-ECEF-4E8E-9D1C-BBE9B6AAC700}" presName="hierRoot2" presStyleCnt="0">
        <dgm:presLayoutVars>
          <dgm:hierBranch val="init"/>
        </dgm:presLayoutVars>
      </dgm:prSet>
      <dgm:spPr/>
    </dgm:pt>
    <dgm:pt modelId="{19C3EC16-BE0E-4827-BCC8-6C5A42A87FF5}" type="pres">
      <dgm:prSet presAssocID="{EB96EC4E-ECEF-4E8E-9D1C-BBE9B6AAC700}" presName="rootComposite" presStyleCnt="0"/>
      <dgm:spPr/>
    </dgm:pt>
    <dgm:pt modelId="{3EF395E8-A86B-41E8-841C-B2C47870C8E4}" type="pres">
      <dgm:prSet presAssocID="{EB96EC4E-ECEF-4E8E-9D1C-BBE9B6AAC700}" presName="rootText" presStyleLbl="node2" presStyleIdx="0" presStyleCnt="2">
        <dgm:presLayoutVars>
          <dgm:chPref val="3"/>
        </dgm:presLayoutVars>
      </dgm:prSet>
      <dgm:spPr/>
    </dgm:pt>
    <dgm:pt modelId="{5E0A454F-5754-40CC-BC8A-6706378D5608}" type="pres">
      <dgm:prSet presAssocID="{EB96EC4E-ECEF-4E8E-9D1C-BBE9B6AAC700}" presName="rootConnector" presStyleLbl="node2" presStyleIdx="0" presStyleCnt="2"/>
      <dgm:spPr/>
    </dgm:pt>
    <dgm:pt modelId="{F4444BBE-3CEC-4FC7-BE47-E742B6695F98}" type="pres">
      <dgm:prSet presAssocID="{EB96EC4E-ECEF-4E8E-9D1C-BBE9B6AAC700}" presName="hierChild4" presStyleCnt="0"/>
      <dgm:spPr/>
    </dgm:pt>
    <dgm:pt modelId="{21806B5C-D339-4407-8B58-79C5B1088C92}" type="pres">
      <dgm:prSet presAssocID="{D06CAF86-F495-440E-9583-884F78662B97}" presName="Name37" presStyleLbl="parChTrans1D3" presStyleIdx="0" presStyleCnt="2"/>
      <dgm:spPr/>
    </dgm:pt>
    <dgm:pt modelId="{709247F4-81B6-4DEE-A01C-CA85C9033FFF}" type="pres">
      <dgm:prSet presAssocID="{BC096F63-2911-428A-8AEC-38337CF08989}" presName="hierRoot2" presStyleCnt="0">
        <dgm:presLayoutVars>
          <dgm:hierBranch val="init"/>
        </dgm:presLayoutVars>
      </dgm:prSet>
      <dgm:spPr/>
    </dgm:pt>
    <dgm:pt modelId="{53662809-2062-44C0-9F49-DAFD8DFD7B23}" type="pres">
      <dgm:prSet presAssocID="{BC096F63-2911-428A-8AEC-38337CF08989}" presName="rootComposite" presStyleCnt="0"/>
      <dgm:spPr/>
    </dgm:pt>
    <dgm:pt modelId="{941EBE20-CBD5-4C3E-8975-6875B8254BAA}" type="pres">
      <dgm:prSet presAssocID="{BC096F63-2911-428A-8AEC-38337CF08989}" presName="rootText" presStyleLbl="node3" presStyleIdx="0" presStyleCnt="2">
        <dgm:presLayoutVars>
          <dgm:chPref val="3"/>
        </dgm:presLayoutVars>
      </dgm:prSet>
      <dgm:spPr/>
    </dgm:pt>
    <dgm:pt modelId="{82DBCD37-855C-458C-8767-BAC7ADE3FC00}" type="pres">
      <dgm:prSet presAssocID="{BC096F63-2911-428A-8AEC-38337CF08989}" presName="rootConnector" presStyleLbl="node3" presStyleIdx="0" presStyleCnt="2"/>
      <dgm:spPr/>
    </dgm:pt>
    <dgm:pt modelId="{73DE5711-BB30-4A3B-8770-EA88039FD0F5}" type="pres">
      <dgm:prSet presAssocID="{BC096F63-2911-428A-8AEC-38337CF08989}" presName="hierChild4" presStyleCnt="0"/>
      <dgm:spPr/>
    </dgm:pt>
    <dgm:pt modelId="{2D22DAA6-433D-4AB0-AB9F-C23BA54070F6}" type="pres">
      <dgm:prSet presAssocID="{BC096F63-2911-428A-8AEC-38337CF08989}" presName="hierChild5" presStyleCnt="0"/>
      <dgm:spPr/>
    </dgm:pt>
    <dgm:pt modelId="{A9114108-E70B-42AC-A119-E352AAFB0B35}" type="pres">
      <dgm:prSet presAssocID="{EB96EC4E-ECEF-4E8E-9D1C-BBE9B6AAC700}" presName="hierChild5" presStyleCnt="0"/>
      <dgm:spPr/>
    </dgm:pt>
    <dgm:pt modelId="{322E86B5-4C69-4E7B-BA85-82956ACFC152}" type="pres">
      <dgm:prSet presAssocID="{9AEAA3D2-FFFD-4E0C-B5F8-1E8EF251E4F7}" presName="Name37" presStyleLbl="parChTrans1D2" presStyleIdx="1" presStyleCnt="2"/>
      <dgm:spPr/>
    </dgm:pt>
    <dgm:pt modelId="{7D3DBE91-92CC-4254-BC3E-83EBD7D6CF82}" type="pres">
      <dgm:prSet presAssocID="{C1BF496C-66B5-439D-B36F-975374CE752E}" presName="hierRoot2" presStyleCnt="0">
        <dgm:presLayoutVars>
          <dgm:hierBranch val="init"/>
        </dgm:presLayoutVars>
      </dgm:prSet>
      <dgm:spPr/>
    </dgm:pt>
    <dgm:pt modelId="{5AA8A42B-E023-4B23-972C-5A20434AA57F}" type="pres">
      <dgm:prSet presAssocID="{C1BF496C-66B5-439D-B36F-975374CE752E}" presName="rootComposite" presStyleCnt="0"/>
      <dgm:spPr/>
    </dgm:pt>
    <dgm:pt modelId="{98CA93EC-BFA1-4570-91A8-467F78FFA2B8}" type="pres">
      <dgm:prSet presAssocID="{C1BF496C-66B5-439D-B36F-975374CE752E}" presName="rootText" presStyleLbl="node2" presStyleIdx="1" presStyleCnt="2">
        <dgm:presLayoutVars>
          <dgm:chPref val="3"/>
        </dgm:presLayoutVars>
      </dgm:prSet>
      <dgm:spPr/>
    </dgm:pt>
    <dgm:pt modelId="{2119A3CB-0149-4EAF-A12B-4B6CC3D7DB8A}" type="pres">
      <dgm:prSet presAssocID="{C1BF496C-66B5-439D-B36F-975374CE752E}" presName="rootConnector" presStyleLbl="node2" presStyleIdx="1" presStyleCnt="2"/>
      <dgm:spPr/>
    </dgm:pt>
    <dgm:pt modelId="{C9A240B2-C1C7-41F1-A910-C27105532A82}" type="pres">
      <dgm:prSet presAssocID="{C1BF496C-66B5-439D-B36F-975374CE752E}" presName="hierChild4" presStyleCnt="0"/>
      <dgm:spPr/>
    </dgm:pt>
    <dgm:pt modelId="{A693646A-CE90-4836-BF04-4BCEC5BC1860}" type="pres">
      <dgm:prSet presAssocID="{CDB023B4-AF7B-42B9-9234-3CEDA707E116}" presName="Name37" presStyleLbl="parChTrans1D3" presStyleIdx="1" presStyleCnt="2"/>
      <dgm:spPr/>
    </dgm:pt>
    <dgm:pt modelId="{B76D0485-726B-458C-BDF7-4F0B1194F94F}" type="pres">
      <dgm:prSet presAssocID="{99AC9FB2-B3DC-45E8-95F6-27E046FA183F}" presName="hierRoot2" presStyleCnt="0">
        <dgm:presLayoutVars>
          <dgm:hierBranch val="init"/>
        </dgm:presLayoutVars>
      </dgm:prSet>
      <dgm:spPr/>
    </dgm:pt>
    <dgm:pt modelId="{0325A017-81CC-47C6-98F9-D09A462B0104}" type="pres">
      <dgm:prSet presAssocID="{99AC9FB2-B3DC-45E8-95F6-27E046FA183F}" presName="rootComposite" presStyleCnt="0"/>
      <dgm:spPr/>
    </dgm:pt>
    <dgm:pt modelId="{5E7C7ED3-A801-45FF-B247-44CF86398E42}" type="pres">
      <dgm:prSet presAssocID="{99AC9FB2-B3DC-45E8-95F6-27E046FA183F}" presName="rootText" presStyleLbl="node3" presStyleIdx="1" presStyleCnt="2">
        <dgm:presLayoutVars>
          <dgm:chPref val="3"/>
        </dgm:presLayoutVars>
      </dgm:prSet>
      <dgm:spPr/>
    </dgm:pt>
    <dgm:pt modelId="{4F8C6D9F-ADFF-4F17-9168-6936BDAD77B1}" type="pres">
      <dgm:prSet presAssocID="{99AC9FB2-B3DC-45E8-95F6-27E046FA183F}" presName="rootConnector" presStyleLbl="node3" presStyleIdx="1" presStyleCnt="2"/>
      <dgm:spPr/>
    </dgm:pt>
    <dgm:pt modelId="{AB6D7857-5F68-4C12-B7F0-5772657DB1FC}" type="pres">
      <dgm:prSet presAssocID="{99AC9FB2-B3DC-45E8-95F6-27E046FA183F}" presName="hierChild4" presStyleCnt="0"/>
      <dgm:spPr/>
    </dgm:pt>
    <dgm:pt modelId="{393C2A06-8B19-4936-BC53-9202A3D492C5}" type="pres">
      <dgm:prSet presAssocID="{99AC9FB2-B3DC-45E8-95F6-27E046FA183F}" presName="hierChild5" presStyleCnt="0"/>
      <dgm:spPr/>
    </dgm:pt>
    <dgm:pt modelId="{3272B01C-C735-40FB-BEA9-A3307C6229F9}" type="pres">
      <dgm:prSet presAssocID="{C1BF496C-66B5-439D-B36F-975374CE752E}" presName="hierChild5" presStyleCnt="0"/>
      <dgm:spPr/>
    </dgm:pt>
    <dgm:pt modelId="{EC33541C-1098-408A-AEE1-3551EADEEDCE}" type="pres">
      <dgm:prSet presAssocID="{A1E3E9A7-6165-4604-8CC4-B8DB94DE112C}" presName="hierChild3" presStyleCnt="0"/>
      <dgm:spPr/>
    </dgm:pt>
  </dgm:ptLst>
  <dgm:cxnLst>
    <dgm:cxn modelId="{E0D6D305-5BCB-4229-A77A-2FA8C10B3D98}" type="presOf" srcId="{9AEAA3D2-FFFD-4E0C-B5F8-1E8EF251E4F7}" destId="{322E86B5-4C69-4E7B-BA85-82956ACFC152}" srcOrd="0" destOrd="0" presId="urn:microsoft.com/office/officeart/2005/8/layout/orgChart1"/>
    <dgm:cxn modelId="{C3370615-C0D6-400C-891B-0DF11DB46370}" type="presOf" srcId="{BC096F63-2911-428A-8AEC-38337CF08989}" destId="{82DBCD37-855C-458C-8767-BAC7ADE3FC00}" srcOrd="1" destOrd="0" presId="urn:microsoft.com/office/officeart/2005/8/layout/orgChart1"/>
    <dgm:cxn modelId="{87D55F23-5CE7-4B71-84A8-DEDE61636F18}" type="presOf" srcId="{992DEF8D-508D-40AD-8BA6-789BA2D7765B}" destId="{BD01E199-7EBC-4622-A665-CC9DC0AFA729}" srcOrd="0" destOrd="0" presId="urn:microsoft.com/office/officeart/2005/8/layout/orgChart1"/>
    <dgm:cxn modelId="{2956AD29-4E20-40DC-A4C1-2C6DF67E24FF}" type="presOf" srcId="{C1BF496C-66B5-439D-B36F-975374CE752E}" destId="{2119A3CB-0149-4EAF-A12B-4B6CC3D7DB8A}" srcOrd="1" destOrd="0" presId="urn:microsoft.com/office/officeart/2005/8/layout/orgChart1"/>
    <dgm:cxn modelId="{0A84162C-E6C6-4270-BF3A-A68222C3952A}" srcId="{992DEF8D-508D-40AD-8BA6-789BA2D7765B}" destId="{A1E3E9A7-6165-4604-8CC4-B8DB94DE112C}" srcOrd="0" destOrd="0" parTransId="{C45E375E-92F8-40AC-962F-B58BD6473B88}" sibTransId="{9B12BCD3-27BD-490A-9672-5D2A3EA0ED57}"/>
    <dgm:cxn modelId="{8AAC895C-6AB6-42A0-85C9-2590A0487099}" srcId="{A1E3E9A7-6165-4604-8CC4-B8DB94DE112C}" destId="{C1BF496C-66B5-439D-B36F-975374CE752E}" srcOrd="1" destOrd="0" parTransId="{9AEAA3D2-FFFD-4E0C-B5F8-1E8EF251E4F7}" sibTransId="{6A4458A5-7DA9-4AB8-A942-B66A65B2BB22}"/>
    <dgm:cxn modelId="{492A255E-9DE5-4BFC-9892-59C471459AA7}" type="presOf" srcId="{EB96EC4E-ECEF-4E8E-9D1C-BBE9B6AAC700}" destId="{5E0A454F-5754-40CC-BC8A-6706378D5608}" srcOrd="1" destOrd="0" presId="urn:microsoft.com/office/officeart/2005/8/layout/orgChart1"/>
    <dgm:cxn modelId="{851A8743-DB69-4960-AF15-022A3C210B47}" srcId="{EB96EC4E-ECEF-4E8E-9D1C-BBE9B6AAC700}" destId="{BC096F63-2911-428A-8AEC-38337CF08989}" srcOrd="0" destOrd="0" parTransId="{D06CAF86-F495-440E-9583-884F78662B97}" sibTransId="{907737B4-78BE-4BC9-B296-071656F1E982}"/>
    <dgm:cxn modelId="{980AB047-489A-4DEF-A3E2-10823A989466}" type="presOf" srcId="{C1BF496C-66B5-439D-B36F-975374CE752E}" destId="{98CA93EC-BFA1-4570-91A8-467F78FFA2B8}" srcOrd="0" destOrd="0" presId="urn:microsoft.com/office/officeart/2005/8/layout/orgChart1"/>
    <dgm:cxn modelId="{7AC85C68-7908-48E5-A67A-78B40336F4A6}" type="presOf" srcId="{D06CAF86-F495-440E-9583-884F78662B97}" destId="{21806B5C-D339-4407-8B58-79C5B1088C92}" srcOrd="0" destOrd="0" presId="urn:microsoft.com/office/officeart/2005/8/layout/orgChart1"/>
    <dgm:cxn modelId="{509B4748-DAA7-4D1C-8AEA-EB42E040E8BD}" type="presOf" srcId="{A1E3E9A7-6165-4604-8CC4-B8DB94DE112C}" destId="{9E1AC61A-6B8F-4DC7-8532-317B5438B5EC}" srcOrd="0" destOrd="0" presId="urn:microsoft.com/office/officeart/2005/8/layout/orgChart1"/>
    <dgm:cxn modelId="{EC4CA752-900A-47B9-BFAC-8D5AA3BAFE37}" type="presOf" srcId="{99AC9FB2-B3DC-45E8-95F6-27E046FA183F}" destId="{4F8C6D9F-ADFF-4F17-9168-6936BDAD77B1}" srcOrd="1" destOrd="0" presId="urn:microsoft.com/office/officeart/2005/8/layout/orgChart1"/>
    <dgm:cxn modelId="{37473D5A-5B58-4862-A84A-4DBDB483BAA5}" type="presOf" srcId="{99AC9FB2-B3DC-45E8-95F6-27E046FA183F}" destId="{5E7C7ED3-A801-45FF-B247-44CF86398E42}" srcOrd="0" destOrd="0" presId="urn:microsoft.com/office/officeart/2005/8/layout/orgChart1"/>
    <dgm:cxn modelId="{BB9C6D8C-5941-4FC8-87BC-452DF9D5379D}" type="presOf" srcId="{BC096F63-2911-428A-8AEC-38337CF08989}" destId="{941EBE20-CBD5-4C3E-8975-6875B8254BAA}" srcOrd="0" destOrd="0" presId="urn:microsoft.com/office/officeart/2005/8/layout/orgChart1"/>
    <dgm:cxn modelId="{BEF517BA-BBB8-4E93-AAE4-ACF98F319121}" type="presOf" srcId="{A1E3E9A7-6165-4604-8CC4-B8DB94DE112C}" destId="{6247D059-0B54-423E-9C0B-51A9A6135CC8}" srcOrd="1" destOrd="0" presId="urn:microsoft.com/office/officeart/2005/8/layout/orgChart1"/>
    <dgm:cxn modelId="{2AD984D2-F776-402C-8D27-2E27D5057A03}" type="presOf" srcId="{EB96EC4E-ECEF-4E8E-9D1C-BBE9B6AAC700}" destId="{3EF395E8-A86B-41E8-841C-B2C47870C8E4}" srcOrd="0" destOrd="0" presId="urn:microsoft.com/office/officeart/2005/8/layout/orgChart1"/>
    <dgm:cxn modelId="{D4FF67DE-D342-479B-9EBB-5C1B248BDD68}" srcId="{A1E3E9A7-6165-4604-8CC4-B8DB94DE112C}" destId="{EB96EC4E-ECEF-4E8E-9D1C-BBE9B6AAC700}" srcOrd="0" destOrd="0" parTransId="{3971CE09-0894-4C7A-8A7D-557D607AF07D}" sibTransId="{2C6BBBA7-7B0F-4FD7-8FA8-C9D470C027A3}"/>
    <dgm:cxn modelId="{DF0594F3-3434-4007-B106-864296495B7E}" srcId="{C1BF496C-66B5-439D-B36F-975374CE752E}" destId="{99AC9FB2-B3DC-45E8-95F6-27E046FA183F}" srcOrd="0" destOrd="0" parTransId="{CDB023B4-AF7B-42B9-9234-3CEDA707E116}" sibTransId="{4FF0F4C5-6E7D-45BB-934E-7E3341A60967}"/>
    <dgm:cxn modelId="{6FD73BF6-B4CE-4289-BFE8-2B450EC566FE}" type="presOf" srcId="{CDB023B4-AF7B-42B9-9234-3CEDA707E116}" destId="{A693646A-CE90-4836-BF04-4BCEC5BC1860}" srcOrd="0" destOrd="0" presId="urn:microsoft.com/office/officeart/2005/8/layout/orgChart1"/>
    <dgm:cxn modelId="{0B6239FE-D582-41C5-A11C-9F4D44089368}" type="presOf" srcId="{3971CE09-0894-4C7A-8A7D-557D607AF07D}" destId="{C34D0C0A-F42D-45AE-8EC4-1E681FA7DA20}" srcOrd="0" destOrd="0" presId="urn:microsoft.com/office/officeart/2005/8/layout/orgChart1"/>
    <dgm:cxn modelId="{32CACB4E-F1F8-49D7-B4C0-49B861237FEA}" type="presParOf" srcId="{BD01E199-7EBC-4622-A665-CC9DC0AFA729}" destId="{8849FB97-F784-47FC-8538-7D101DAFA149}" srcOrd="0" destOrd="0" presId="urn:microsoft.com/office/officeart/2005/8/layout/orgChart1"/>
    <dgm:cxn modelId="{F7E8BED9-3E68-4735-B9F0-28158A0F07CA}" type="presParOf" srcId="{8849FB97-F784-47FC-8538-7D101DAFA149}" destId="{CCC83CAC-A75E-4375-98CA-4750D05C83CC}" srcOrd="0" destOrd="0" presId="urn:microsoft.com/office/officeart/2005/8/layout/orgChart1"/>
    <dgm:cxn modelId="{E171858E-E977-4A63-B34F-7DA5D5FABC5F}" type="presParOf" srcId="{CCC83CAC-A75E-4375-98CA-4750D05C83CC}" destId="{9E1AC61A-6B8F-4DC7-8532-317B5438B5EC}" srcOrd="0" destOrd="0" presId="urn:microsoft.com/office/officeart/2005/8/layout/orgChart1"/>
    <dgm:cxn modelId="{39C68B0B-8897-4678-8650-38D6042EC1D0}" type="presParOf" srcId="{CCC83CAC-A75E-4375-98CA-4750D05C83CC}" destId="{6247D059-0B54-423E-9C0B-51A9A6135CC8}" srcOrd="1" destOrd="0" presId="urn:microsoft.com/office/officeart/2005/8/layout/orgChart1"/>
    <dgm:cxn modelId="{5DA1C2A5-015C-455D-8987-2D6667CA6A1E}" type="presParOf" srcId="{8849FB97-F784-47FC-8538-7D101DAFA149}" destId="{DF2E6196-90C5-4FDA-91D9-86E7B38A1371}" srcOrd="1" destOrd="0" presId="urn:microsoft.com/office/officeart/2005/8/layout/orgChart1"/>
    <dgm:cxn modelId="{814BA1C3-22B1-4D08-A56B-D0B7B8A3F327}" type="presParOf" srcId="{DF2E6196-90C5-4FDA-91D9-86E7B38A1371}" destId="{C34D0C0A-F42D-45AE-8EC4-1E681FA7DA20}" srcOrd="0" destOrd="0" presId="urn:microsoft.com/office/officeart/2005/8/layout/orgChart1"/>
    <dgm:cxn modelId="{0B289D01-2145-4AF5-BA43-085680609ECB}" type="presParOf" srcId="{DF2E6196-90C5-4FDA-91D9-86E7B38A1371}" destId="{B42366E9-0016-4A10-8563-ABA7CB925F61}" srcOrd="1" destOrd="0" presId="urn:microsoft.com/office/officeart/2005/8/layout/orgChart1"/>
    <dgm:cxn modelId="{9A5B9128-0F8F-4868-A33A-44C47B24B68F}" type="presParOf" srcId="{B42366E9-0016-4A10-8563-ABA7CB925F61}" destId="{19C3EC16-BE0E-4827-BCC8-6C5A42A87FF5}" srcOrd="0" destOrd="0" presId="urn:microsoft.com/office/officeart/2005/8/layout/orgChart1"/>
    <dgm:cxn modelId="{1A23125C-2ACC-4AEE-A077-BDEA37E1263F}" type="presParOf" srcId="{19C3EC16-BE0E-4827-BCC8-6C5A42A87FF5}" destId="{3EF395E8-A86B-41E8-841C-B2C47870C8E4}" srcOrd="0" destOrd="0" presId="urn:microsoft.com/office/officeart/2005/8/layout/orgChart1"/>
    <dgm:cxn modelId="{A8AEA260-BE86-4433-A22D-86791F30B915}" type="presParOf" srcId="{19C3EC16-BE0E-4827-BCC8-6C5A42A87FF5}" destId="{5E0A454F-5754-40CC-BC8A-6706378D5608}" srcOrd="1" destOrd="0" presId="urn:microsoft.com/office/officeart/2005/8/layout/orgChart1"/>
    <dgm:cxn modelId="{050B094C-0317-4E5A-A352-F430995B268D}" type="presParOf" srcId="{B42366E9-0016-4A10-8563-ABA7CB925F61}" destId="{F4444BBE-3CEC-4FC7-BE47-E742B6695F98}" srcOrd="1" destOrd="0" presId="urn:microsoft.com/office/officeart/2005/8/layout/orgChart1"/>
    <dgm:cxn modelId="{62E93D46-2814-4D8C-B8BD-876E60DCBBBF}" type="presParOf" srcId="{F4444BBE-3CEC-4FC7-BE47-E742B6695F98}" destId="{21806B5C-D339-4407-8B58-79C5B1088C92}" srcOrd="0" destOrd="0" presId="urn:microsoft.com/office/officeart/2005/8/layout/orgChart1"/>
    <dgm:cxn modelId="{45FE2735-108E-415A-BCCE-9A913DED6FA8}" type="presParOf" srcId="{F4444BBE-3CEC-4FC7-BE47-E742B6695F98}" destId="{709247F4-81B6-4DEE-A01C-CA85C9033FFF}" srcOrd="1" destOrd="0" presId="urn:microsoft.com/office/officeart/2005/8/layout/orgChart1"/>
    <dgm:cxn modelId="{C54B7C23-4494-483B-81B7-C3B22E694512}" type="presParOf" srcId="{709247F4-81B6-4DEE-A01C-CA85C9033FFF}" destId="{53662809-2062-44C0-9F49-DAFD8DFD7B23}" srcOrd="0" destOrd="0" presId="urn:microsoft.com/office/officeart/2005/8/layout/orgChart1"/>
    <dgm:cxn modelId="{7C2F2EBD-6080-4ADC-AC25-652FC699AB34}" type="presParOf" srcId="{53662809-2062-44C0-9F49-DAFD8DFD7B23}" destId="{941EBE20-CBD5-4C3E-8975-6875B8254BAA}" srcOrd="0" destOrd="0" presId="urn:microsoft.com/office/officeart/2005/8/layout/orgChart1"/>
    <dgm:cxn modelId="{42A76DD7-2C44-4F8A-945E-F1F1B1BC04F5}" type="presParOf" srcId="{53662809-2062-44C0-9F49-DAFD8DFD7B23}" destId="{82DBCD37-855C-458C-8767-BAC7ADE3FC00}" srcOrd="1" destOrd="0" presId="urn:microsoft.com/office/officeart/2005/8/layout/orgChart1"/>
    <dgm:cxn modelId="{A10CF7C3-C673-4D82-88E4-2A84C2682792}" type="presParOf" srcId="{709247F4-81B6-4DEE-A01C-CA85C9033FFF}" destId="{73DE5711-BB30-4A3B-8770-EA88039FD0F5}" srcOrd="1" destOrd="0" presId="urn:microsoft.com/office/officeart/2005/8/layout/orgChart1"/>
    <dgm:cxn modelId="{B0DED865-1CFB-4A3C-98F5-F2CD0604067B}" type="presParOf" srcId="{709247F4-81B6-4DEE-A01C-CA85C9033FFF}" destId="{2D22DAA6-433D-4AB0-AB9F-C23BA54070F6}" srcOrd="2" destOrd="0" presId="urn:microsoft.com/office/officeart/2005/8/layout/orgChart1"/>
    <dgm:cxn modelId="{DF6A2304-0234-44D5-A087-2E9CF670079F}" type="presParOf" srcId="{B42366E9-0016-4A10-8563-ABA7CB925F61}" destId="{A9114108-E70B-42AC-A119-E352AAFB0B35}" srcOrd="2" destOrd="0" presId="urn:microsoft.com/office/officeart/2005/8/layout/orgChart1"/>
    <dgm:cxn modelId="{808144B6-BD41-414B-872A-0AE83FBF7A56}" type="presParOf" srcId="{DF2E6196-90C5-4FDA-91D9-86E7B38A1371}" destId="{322E86B5-4C69-4E7B-BA85-82956ACFC152}" srcOrd="2" destOrd="0" presId="urn:microsoft.com/office/officeart/2005/8/layout/orgChart1"/>
    <dgm:cxn modelId="{CB33C219-4E8D-46FB-B62C-57FB1ECEDCD6}" type="presParOf" srcId="{DF2E6196-90C5-4FDA-91D9-86E7B38A1371}" destId="{7D3DBE91-92CC-4254-BC3E-83EBD7D6CF82}" srcOrd="3" destOrd="0" presId="urn:microsoft.com/office/officeart/2005/8/layout/orgChart1"/>
    <dgm:cxn modelId="{69352EE8-6F79-4AE2-8B41-395E1B27A5C3}" type="presParOf" srcId="{7D3DBE91-92CC-4254-BC3E-83EBD7D6CF82}" destId="{5AA8A42B-E023-4B23-972C-5A20434AA57F}" srcOrd="0" destOrd="0" presId="urn:microsoft.com/office/officeart/2005/8/layout/orgChart1"/>
    <dgm:cxn modelId="{C95D82B5-B24D-414F-A207-5050518CB6A6}" type="presParOf" srcId="{5AA8A42B-E023-4B23-972C-5A20434AA57F}" destId="{98CA93EC-BFA1-4570-91A8-467F78FFA2B8}" srcOrd="0" destOrd="0" presId="urn:microsoft.com/office/officeart/2005/8/layout/orgChart1"/>
    <dgm:cxn modelId="{063DC90E-94A8-455A-9E5E-0BDE816F5ECF}" type="presParOf" srcId="{5AA8A42B-E023-4B23-972C-5A20434AA57F}" destId="{2119A3CB-0149-4EAF-A12B-4B6CC3D7DB8A}" srcOrd="1" destOrd="0" presId="urn:microsoft.com/office/officeart/2005/8/layout/orgChart1"/>
    <dgm:cxn modelId="{F717248A-8370-496F-BA46-3961B1B34EAA}" type="presParOf" srcId="{7D3DBE91-92CC-4254-BC3E-83EBD7D6CF82}" destId="{C9A240B2-C1C7-41F1-A910-C27105532A82}" srcOrd="1" destOrd="0" presId="urn:microsoft.com/office/officeart/2005/8/layout/orgChart1"/>
    <dgm:cxn modelId="{D398D22A-4F62-4752-8A0D-AA6B265350E3}" type="presParOf" srcId="{C9A240B2-C1C7-41F1-A910-C27105532A82}" destId="{A693646A-CE90-4836-BF04-4BCEC5BC1860}" srcOrd="0" destOrd="0" presId="urn:microsoft.com/office/officeart/2005/8/layout/orgChart1"/>
    <dgm:cxn modelId="{0758E61E-7980-40ED-8619-F6839047210E}" type="presParOf" srcId="{C9A240B2-C1C7-41F1-A910-C27105532A82}" destId="{B76D0485-726B-458C-BDF7-4F0B1194F94F}" srcOrd="1" destOrd="0" presId="urn:microsoft.com/office/officeart/2005/8/layout/orgChart1"/>
    <dgm:cxn modelId="{60D28E27-650A-45E3-9B70-AA8DDFB5C05F}" type="presParOf" srcId="{B76D0485-726B-458C-BDF7-4F0B1194F94F}" destId="{0325A017-81CC-47C6-98F9-D09A462B0104}" srcOrd="0" destOrd="0" presId="urn:microsoft.com/office/officeart/2005/8/layout/orgChart1"/>
    <dgm:cxn modelId="{A9F8D4F2-4D94-439F-AD49-03A25C160E83}" type="presParOf" srcId="{0325A017-81CC-47C6-98F9-D09A462B0104}" destId="{5E7C7ED3-A801-45FF-B247-44CF86398E42}" srcOrd="0" destOrd="0" presId="urn:microsoft.com/office/officeart/2005/8/layout/orgChart1"/>
    <dgm:cxn modelId="{6CE7DD57-7444-4E98-BDC4-65316E8547B8}" type="presParOf" srcId="{0325A017-81CC-47C6-98F9-D09A462B0104}" destId="{4F8C6D9F-ADFF-4F17-9168-6936BDAD77B1}" srcOrd="1" destOrd="0" presId="urn:microsoft.com/office/officeart/2005/8/layout/orgChart1"/>
    <dgm:cxn modelId="{A32F6FD1-39A3-42ED-805A-D8BADD057B73}" type="presParOf" srcId="{B76D0485-726B-458C-BDF7-4F0B1194F94F}" destId="{AB6D7857-5F68-4C12-B7F0-5772657DB1FC}" srcOrd="1" destOrd="0" presId="urn:microsoft.com/office/officeart/2005/8/layout/orgChart1"/>
    <dgm:cxn modelId="{10BDC2C9-2E6F-4AA9-8E38-BD237E63F91B}" type="presParOf" srcId="{B76D0485-726B-458C-BDF7-4F0B1194F94F}" destId="{393C2A06-8B19-4936-BC53-9202A3D492C5}" srcOrd="2" destOrd="0" presId="urn:microsoft.com/office/officeart/2005/8/layout/orgChart1"/>
    <dgm:cxn modelId="{34BB18BC-11AE-47F1-8383-E88E61D3FADB}" type="presParOf" srcId="{7D3DBE91-92CC-4254-BC3E-83EBD7D6CF82}" destId="{3272B01C-C735-40FB-BEA9-A3307C6229F9}" srcOrd="2" destOrd="0" presId="urn:microsoft.com/office/officeart/2005/8/layout/orgChart1"/>
    <dgm:cxn modelId="{D663A1B6-1920-45BF-A77B-10204C1F6C33}" type="presParOf" srcId="{8849FB97-F784-47FC-8538-7D101DAFA149}" destId="{EC33541C-1098-408A-AEE1-3551EADEEDC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3646A-CE90-4836-BF04-4BCEC5BC1860}">
      <dsp:nvSpPr>
        <dsp:cNvPr id="0" name=""/>
        <dsp:cNvSpPr/>
      </dsp:nvSpPr>
      <dsp:spPr>
        <a:xfrm>
          <a:off x="8035645" y="6381324"/>
          <a:ext cx="790496" cy="242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4189"/>
              </a:lnTo>
              <a:lnTo>
                <a:pt x="790496" y="24241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2E86B5-4C69-4E7B-BA85-82956ACFC152}">
      <dsp:nvSpPr>
        <dsp:cNvPr id="0" name=""/>
        <dsp:cNvSpPr/>
      </dsp:nvSpPr>
      <dsp:spPr>
        <a:xfrm>
          <a:off x="6955299" y="2639640"/>
          <a:ext cx="3188335" cy="1106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347"/>
              </a:lnTo>
              <a:lnTo>
                <a:pt x="3188335" y="553347"/>
              </a:lnTo>
              <a:lnTo>
                <a:pt x="3188335" y="11066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06B5C-D339-4407-8B58-79C5B1088C92}">
      <dsp:nvSpPr>
        <dsp:cNvPr id="0" name=""/>
        <dsp:cNvSpPr/>
      </dsp:nvSpPr>
      <dsp:spPr>
        <a:xfrm>
          <a:off x="1658973" y="6381324"/>
          <a:ext cx="790496" cy="2424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4189"/>
              </a:lnTo>
              <a:lnTo>
                <a:pt x="790496" y="24241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4D0C0A-F42D-45AE-8EC4-1E681FA7DA20}">
      <dsp:nvSpPr>
        <dsp:cNvPr id="0" name=""/>
        <dsp:cNvSpPr/>
      </dsp:nvSpPr>
      <dsp:spPr>
        <a:xfrm>
          <a:off x="3766964" y="2639640"/>
          <a:ext cx="3188335" cy="1106695"/>
        </a:xfrm>
        <a:custGeom>
          <a:avLst/>
          <a:gdLst/>
          <a:ahLst/>
          <a:cxnLst/>
          <a:rect l="0" t="0" r="0" b="0"/>
          <a:pathLst>
            <a:path>
              <a:moveTo>
                <a:pt x="3188335" y="0"/>
              </a:moveTo>
              <a:lnTo>
                <a:pt x="3188335" y="553347"/>
              </a:lnTo>
              <a:lnTo>
                <a:pt x="0" y="553347"/>
              </a:lnTo>
              <a:lnTo>
                <a:pt x="0" y="11066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AC61A-6B8F-4DC7-8532-317B5438B5EC}">
      <dsp:nvSpPr>
        <dsp:cNvPr id="0" name=""/>
        <dsp:cNvSpPr/>
      </dsp:nvSpPr>
      <dsp:spPr>
        <a:xfrm>
          <a:off x="4320311" y="4652"/>
          <a:ext cx="5269976" cy="2634988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>
              <a:solidFill>
                <a:schemeClr val="bg1"/>
              </a:solidFill>
            </a:rPr>
            <a:t>45 </a:t>
          </a:r>
          <a:r>
            <a:rPr lang="de-DE" sz="3600" kern="1200" dirty="0" err="1">
              <a:solidFill>
                <a:schemeClr val="bg1"/>
              </a:solidFill>
            </a:rPr>
            <a:t>Patients</a:t>
          </a:r>
          <a:r>
            <a:rPr lang="de-DE" sz="3600" kern="1200" dirty="0">
              <a:solidFill>
                <a:schemeClr val="bg1"/>
              </a:solidFill>
            </a:rPr>
            <a:t> </a:t>
          </a:r>
          <a:r>
            <a:rPr lang="de-DE" sz="3600" kern="1200" dirty="0" err="1">
              <a:solidFill>
                <a:schemeClr val="bg1"/>
              </a:solidFill>
            </a:rPr>
            <a:t>with</a:t>
          </a:r>
          <a:r>
            <a:rPr lang="de-DE" sz="3600" kern="1200" dirty="0">
              <a:solidFill>
                <a:schemeClr val="bg1"/>
              </a:solidFill>
            </a:rPr>
            <a:t> CNO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 dirty="0">
            <a:solidFill>
              <a:schemeClr val="bg1"/>
            </a:solidFill>
          </a:endParaRP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>
              <a:solidFill>
                <a:schemeClr val="bg1"/>
              </a:solidFill>
            </a:rPr>
            <a:t>Median </a:t>
          </a:r>
          <a:r>
            <a:rPr lang="de-DE" sz="3600" kern="1200" dirty="0" err="1">
              <a:solidFill>
                <a:schemeClr val="bg1"/>
              </a:solidFill>
            </a:rPr>
            <a:t>age</a:t>
          </a:r>
          <a:r>
            <a:rPr lang="de-DE" sz="3600" kern="1200" dirty="0">
              <a:solidFill>
                <a:schemeClr val="bg1"/>
              </a:solidFill>
            </a:rPr>
            <a:t> 11,1 </a:t>
          </a:r>
          <a:r>
            <a:rPr lang="de-DE" sz="3600" kern="1200" dirty="0" err="1">
              <a:solidFill>
                <a:schemeClr val="bg1"/>
              </a:solidFill>
            </a:rPr>
            <a:t>years</a:t>
          </a:r>
          <a:endParaRPr lang="de-DE" sz="3600" kern="1200" dirty="0">
            <a:solidFill>
              <a:schemeClr val="bg1"/>
            </a:solidFill>
          </a:endParaRPr>
        </a:p>
      </dsp:txBody>
      <dsp:txXfrm>
        <a:off x="4320311" y="4652"/>
        <a:ext cx="5269976" cy="2634988"/>
      </dsp:txXfrm>
    </dsp:sp>
    <dsp:sp modelId="{3EF395E8-A86B-41E8-841C-B2C47870C8E4}">
      <dsp:nvSpPr>
        <dsp:cNvPr id="0" name=""/>
        <dsp:cNvSpPr/>
      </dsp:nvSpPr>
      <dsp:spPr>
        <a:xfrm>
          <a:off x="1131976" y="3746335"/>
          <a:ext cx="5269976" cy="2634988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9 </a:t>
          </a:r>
          <a:r>
            <a:rPr lang="de-DE" sz="3600" kern="1200" dirty="0" err="1"/>
            <a:t>Sacroiliitis</a:t>
          </a:r>
          <a:endParaRPr lang="de-DE" sz="3600" kern="1200" dirty="0"/>
        </a:p>
      </dsp:txBody>
      <dsp:txXfrm>
        <a:off x="1131976" y="3746335"/>
        <a:ext cx="5269976" cy="2634988"/>
      </dsp:txXfrm>
    </dsp:sp>
    <dsp:sp modelId="{941EBE20-CBD5-4C3E-8975-6875B8254BAA}">
      <dsp:nvSpPr>
        <dsp:cNvPr id="0" name=""/>
        <dsp:cNvSpPr/>
      </dsp:nvSpPr>
      <dsp:spPr>
        <a:xfrm>
          <a:off x="2449470" y="7488019"/>
          <a:ext cx="5269976" cy="2634988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3200" kern="1200" dirty="0"/>
            <a:t>- </a:t>
          </a:r>
          <a:r>
            <a:rPr lang="de-DE" sz="2800" kern="1200" dirty="0"/>
            <a:t>9/9 </a:t>
          </a:r>
          <a:r>
            <a:rPr lang="de-DE" sz="2800" kern="1200" dirty="0" err="1"/>
            <a:t>female</a:t>
          </a:r>
          <a:endParaRPr lang="de-DE" sz="2800" kern="1200" dirty="0"/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2800" kern="1200" dirty="0"/>
            <a:t>- HLA-B27 </a:t>
          </a:r>
          <a:r>
            <a:rPr lang="de-DE" sz="2800" kern="1200" dirty="0" err="1"/>
            <a:t>pos</a:t>
          </a:r>
          <a:r>
            <a:rPr lang="de-DE" sz="2800" kern="1200" dirty="0"/>
            <a:t>, 1/9 (11%)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2800" kern="1200" dirty="0"/>
            <a:t>- </a:t>
          </a:r>
          <a:r>
            <a:rPr lang="de-DE" sz="2800" kern="1200" dirty="0" err="1"/>
            <a:t>elevated</a:t>
          </a:r>
          <a:r>
            <a:rPr lang="de-DE" sz="2800" kern="1200" dirty="0"/>
            <a:t> ESR </a:t>
          </a:r>
          <a:r>
            <a:rPr lang="de-DE" sz="2800" kern="1200" dirty="0" err="1"/>
            <a:t>or</a:t>
          </a:r>
          <a:r>
            <a:rPr lang="de-DE" sz="2800" kern="1200" dirty="0"/>
            <a:t> </a:t>
          </a:r>
          <a:r>
            <a:rPr lang="de-DE" sz="2800" kern="1200" dirty="0" err="1"/>
            <a:t>CrP</a:t>
          </a:r>
          <a:r>
            <a:rPr lang="de-DE" sz="2800" kern="1200" dirty="0"/>
            <a:t>: 7/9 (78%), ESR: median 19 mm/h, IQR 11-27</a:t>
          </a:r>
        </a:p>
      </dsp:txBody>
      <dsp:txXfrm>
        <a:off x="2449470" y="7488019"/>
        <a:ext cx="5269976" cy="2634988"/>
      </dsp:txXfrm>
    </dsp:sp>
    <dsp:sp modelId="{98CA93EC-BFA1-4570-91A8-467F78FFA2B8}">
      <dsp:nvSpPr>
        <dsp:cNvPr id="0" name=""/>
        <dsp:cNvSpPr/>
      </dsp:nvSpPr>
      <dsp:spPr>
        <a:xfrm>
          <a:off x="7508647" y="3746335"/>
          <a:ext cx="5269976" cy="2634988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36 </a:t>
          </a:r>
          <a:r>
            <a:rPr lang="de-DE" sz="3600" kern="1200" dirty="0" err="1"/>
            <a:t>no</a:t>
          </a:r>
          <a:r>
            <a:rPr lang="de-DE" sz="3600" kern="1200" dirty="0"/>
            <a:t> </a:t>
          </a:r>
          <a:r>
            <a:rPr lang="de-DE" sz="3600" kern="1200" dirty="0" err="1"/>
            <a:t>Sacroiliitis</a:t>
          </a:r>
          <a:endParaRPr lang="de-DE" sz="3600" kern="1200" dirty="0"/>
        </a:p>
      </dsp:txBody>
      <dsp:txXfrm>
        <a:off x="7508647" y="3746335"/>
        <a:ext cx="5269976" cy="2634988"/>
      </dsp:txXfrm>
    </dsp:sp>
    <dsp:sp modelId="{5E7C7ED3-A801-45FF-B247-44CF86398E42}">
      <dsp:nvSpPr>
        <dsp:cNvPr id="0" name=""/>
        <dsp:cNvSpPr/>
      </dsp:nvSpPr>
      <dsp:spPr>
        <a:xfrm>
          <a:off x="8826141" y="7488019"/>
          <a:ext cx="5269976" cy="2634988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2800" kern="1200" dirty="0"/>
            <a:t>- 22/36 </a:t>
          </a:r>
          <a:r>
            <a:rPr lang="de-DE" sz="2800" kern="1200" dirty="0" err="1"/>
            <a:t>female</a:t>
          </a:r>
          <a:endParaRPr lang="de-DE" sz="28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2800" kern="1200" dirty="0"/>
            <a:t>- HLA-B27 </a:t>
          </a:r>
          <a:r>
            <a:rPr lang="de-DE" sz="2800" kern="1200" dirty="0" err="1"/>
            <a:t>pos</a:t>
          </a:r>
          <a:r>
            <a:rPr lang="de-DE" sz="2800" kern="1200" dirty="0"/>
            <a:t>, 4/36 (11%), 1/4 </a:t>
          </a:r>
          <a:r>
            <a:rPr lang="de-DE" sz="2800" kern="1200" dirty="0" err="1"/>
            <a:t>female</a:t>
          </a:r>
          <a:endParaRPr lang="de-DE" sz="28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2800" kern="1200" dirty="0"/>
            <a:t>- </a:t>
          </a:r>
          <a:r>
            <a:rPr lang="de-DE" sz="2800" kern="1200" dirty="0" err="1"/>
            <a:t>elevated</a:t>
          </a:r>
          <a:r>
            <a:rPr lang="de-DE" sz="2800" kern="1200" dirty="0"/>
            <a:t> ESR </a:t>
          </a:r>
          <a:r>
            <a:rPr lang="de-DE" sz="2800" kern="1200" dirty="0" err="1"/>
            <a:t>or</a:t>
          </a:r>
          <a:r>
            <a:rPr lang="de-DE" sz="2800" kern="1200" dirty="0"/>
            <a:t> </a:t>
          </a:r>
          <a:r>
            <a:rPr lang="de-DE" sz="2800" kern="1200" dirty="0" err="1"/>
            <a:t>ZrP</a:t>
          </a:r>
          <a:r>
            <a:rPr lang="de-DE" sz="2800" kern="1200" dirty="0"/>
            <a:t>: 19/36 (53 %), ESR: 11,5, IQR 5-21 </a:t>
          </a:r>
        </a:p>
      </dsp:txBody>
      <dsp:txXfrm>
        <a:off x="8826141" y="7488019"/>
        <a:ext cx="5269976" cy="2634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220913" y="754063"/>
            <a:ext cx="2354262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70"/>
            <a:ext cx="5437284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63310" algn="l"/>
                <a:tab pos="1326619" algn="l"/>
                <a:tab pos="1989929" algn="l"/>
                <a:tab pos="265323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63310" algn="l"/>
                <a:tab pos="1326619" algn="l"/>
                <a:tab pos="1989929" algn="l"/>
                <a:tab pos="265323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663310" algn="l"/>
                <a:tab pos="1326619" algn="l"/>
                <a:tab pos="1989929" algn="l"/>
                <a:tab pos="265323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663310" algn="l"/>
                <a:tab pos="1326619" algn="l"/>
                <a:tab pos="1989929" algn="l"/>
                <a:tab pos="265323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3428CEFB-EF13-4DD6-818B-2CC406259F4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99456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67669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5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2772764" indent="-1066448" algn="l" defTabSz="167669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5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4265790" indent="-853158" algn="l" defTabSz="167669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5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5972106" indent="-853158" algn="l" defTabSz="167669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5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7678423" indent="-853158" algn="l" defTabSz="167669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45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8531581" algn="l" defTabSz="341263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6pPr>
    <a:lvl7pPr marL="10237897" algn="l" defTabSz="341263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7pPr>
    <a:lvl8pPr marL="11944213" algn="l" defTabSz="341263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8pPr>
    <a:lvl9pPr marL="13650529" algn="l" defTabSz="341263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304128" indent="-209466" defTabSz="41166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723060" indent="-209466" defTabSz="41166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141993" indent="-209466" defTabSz="41166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560925" indent="-209466" defTabSz="41166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63310" algn="l"/>
                <a:tab pos="1326619" algn="l"/>
                <a:tab pos="1989929" algn="l"/>
                <a:tab pos="2653238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/>
            <a:fld id="{0F466FA5-E108-426A-BD79-28B12888D369}" type="slidenum">
              <a:rPr lang="de-DE" altLang="de-DE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de-DE" altLang="de-DE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22500" y="754063"/>
            <a:ext cx="235267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9482" y="4714969"/>
            <a:ext cx="5438711" cy="446735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9031" y="15903894"/>
            <a:ext cx="27545994" cy="1097894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63162" y="29011944"/>
            <a:ext cx="22682835" cy="13086560"/>
          </a:xfrm>
        </p:spPr>
        <p:txBody>
          <a:bodyPr/>
          <a:lstStyle>
            <a:lvl1pPr marL="0" indent="0" algn="ctr">
              <a:buNone/>
              <a:defRPr/>
            </a:lvl1pPr>
            <a:lvl2pPr marL="1706316" indent="0" algn="ctr">
              <a:buNone/>
              <a:defRPr/>
            </a:lvl2pPr>
            <a:lvl3pPr marL="3412632" indent="0" algn="ctr">
              <a:buNone/>
              <a:defRPr/>
            </a:lvl3pPr>
            <a:lvl4pPr marL="5118948" indent="0" algn="ctr">
              <a:buNone/>
              <a:defRPr/>
            </a:lvl4pPr>
            <a:lvl5pPr marL="6825264" indent="0" algn="ctr">
              <a:buNone/>
              <a:defRPr/>
            </a:lvl5pPr>
            <a:lvl6pPr marL="8531581" indent="0" algn="ctr">
              <a:buNone/>
              <a:defRPr/>
            </a:lvl6pPr>
            <a:lvl7pPr marL="10237897" indent="0" algn="ctr">
              <a:buNone/>
              <a:defRPr/>
            </a:lvl7pPr>
            <a:lvl8pPr marL="11944213" indent="0" algn="ctr">
              <a:buNone/>
              <a:defRPr/>
            </a:lvl8pPr>
            <a:lvl9pPr marL="13650529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F1E57-7212-460A-9E41-64FE01B69C2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6241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0D1C7-4435-4467-AC19-52669CB27A8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7143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3484006" y="2043104"/>
            <a:ext cx="7287084" cy="43722224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17654" y="2043104"/>
            <a:ext cx="21376467" cy="43722224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69824-B81D-40ED-A7A0-7097F0FEA3E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31443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7654" y="2043100"/>
            <a:ext cx="29153439" cy="8537984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D1E8-28FB-417B-8A49-C1187B9F1F0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9863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84225-D0DA-4327-9613-C546FDBF4FD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5789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1709" y="32904586"/>
            <a:ext cx="27540891" cy="10172460"/>
          </a:xfrm>
        </p:spPr>
        <p:txBody>
          <a:bodyPr anchor="t"/>
          <a:lstStyle>
            <a:lvl1pPr algn="l">
              <a:defRPr sz="149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61709" y="21699824"/>
            <a:ext cx="27540891" cy="11204760"/>
          </a:xfrm>
        </p:spPr>
        <p:txBody>
          <a:bodyPr anchor="b"/>
          <a:lstStyle>
            <a:lvl1pPr marL="0" indent="0">
              <a:buNone/>
              <a:defRPr sz="7500"/>
            </a:lvl1pPr>
            <a:lvl2pPr marL="1706316" indent="0">
              <a:buNone/>
              <a:defRPr sz="6700"/>
            </a:lvl2pPr>
            <a:lvl3pPr marL="3412632" indent="0">
              <a:buNone/>
              <a:defRPr sz="6000"/>
            </a:lvl3pPr>
            <a:lvl4pPr marL="5118948" indent="0">
              <a:buNone/>
              <a:defRPr sz="5200"/>
            </a:lvl4pPr>
            <a:lvl5pPr marL="6825264" indent="0">
              <a:buNone/>
              <a:defRPr sz="5200"/>
            </a:lvl5pPr>
            <a:lvl6pPr marL="8531581" indent="0">
              <a:buNone/>
              <a:defRPr sz="5200"/>
            </a:lvl6pPr>
            <a:lvl7pPr marL="10237897" indent="0">
              <a:buNone/>
              <a:defRPr sz="5200"/>
            </a:lvl7pPr>
            <a:lvl8pPr marL="11944213" indent="0">
              <a:buNone/>
              <a:defRPr sz="5200"/>
            </a:lvl8pPr>
            <a:lvl9pPr marL="13650529" indent="0">
              <a:buNone/>
              <a:defRPr sz="52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7A8F4-2019-4BC1-96B7-FC5E6C3FB73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6892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17651" y="11978998"/>
            <a:ext cx="14329224" cy="33786332"/>
          </a:xfrm>
        </p:spPr>
        <p:txBody>
          <a:bodyPr/>
          <a:lstStyle>
            <a:lvl1pPr>
              <a:defRPr sz="10400"/>
            </a:lvl1pPr>
            <a:lvl2pPr>
              <a:defRPr sz="9000"/>
            </a:lvl2pPr>
            <a:lvl3pPr>
              <a:defRPr sz="75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436766" y="11978998"/>
            <a:ext cx="14334327" cy="33786332"/>
          </a:xfrm>
        </p:spPr>
        <p:txBody>
          <a:bodyPr/>
          <a:lstStyle>
            <a:lvl1pPr>
              <a:defRPr sz="10400"/>
            </a:lvl1pPr>
            <a:lvl2pPr>
              <a:defRPr sz="9000"/>
            </a:lvl2pPr>
            <a:lvl3pPr>
              <a:defRPr sz="75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082C3-068F-470F-9424-91DC0B01072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2073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2757" y="2053858"/>
            <a:ext cx="29163645" cy="852722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22757" y="11462838"/>
            <a:ext cx="14313915" cy="4774388"/>
          </a:xfrm>
        </p:spPr>
        <p:txBody>
          <a:bodyPr anchor="b"/>
          <a:lstStyle>
            <a:lvl1pPr marL="0" indent="0">
              <a:buNone/>
              <a:defRPr sz="9000" b="1"/>
            </a:lvl1pPr>
            <a:lvl2pPr marL="1706316" indent="0">
              <a:buNone/>
              <a:defRPr sz="7500" b="1"/>
            </a:lvl2pPr>
            <a:lvl3pPr marL="3412632" indent="0">
              <a:buNone/>
              <a:defRPr sz="6700" b="1"/>
            </a:lvl3pPr>
            <a:lvl4pPr marL="5118948" indent="0">
              <a:buNone/>
              <a:defRPr sz="6000" b="1"/>
            </a:lvl4pPr>
            <a:lvl5pPr marL="6825264" indent="0">
              <a:buNone/>
              <a:defRPr sz="6000" b="1"/>
            </a:lvl5pPr>
            <a:lvl6pPr marL="8531581" indent="0">
              <a:buNone/>
              <a:defRPr sz="6000" b="1"/>
            </a:lvl6pPr>
            <a:lvl7pPr marL="10237897" indent="0">
              <a:buNone/>
              <a:defRPr sz="6000" b="1"/>
            </a:lvl7pPr>
            <a:lvl8pPr marL="11944213" indent="0">
              <a:buNone/>
              <a:defRPr sz="6000" b="1"/>
            </a:lvl8pPr>
            <a:lvl9pPr marL="13650529" indent="0">
              <a:buNone/>
              <a:defRPr sz="60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22757" y="16237224"/>
            <a:ext cx="14313915" cy="29506584"/>
          </a:xfrm>
        </p:spPr>
        <p:txBody>
          <a:bodyPr/>
          <a:lstStyle>
            <a:lvl1pPr>
              <a:defRPr sz="9000"/>
            </a:lvl1pPr>
            <a:lvl2pPr>
              <a:defRPr sz="7500"/>
            </a:lvl2pPr>
            <a:lvl3pPr>
              <a:defRPr sz="67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62281" y="11462838"/>
            <a:ext cx="14324121" cy="4774388"/>
          </a:xfrm>
        </p:spPr>
        <p:txBody>
          <a:bodyPr anchor="b"/>
          <a:lstStyle>
            <a:lvl1pPr marL="0" indent="0">
              <a:buNone/>
              <a:defRPr sz="9000" b="1"/>
            </a:lvl1pPr>
            <a:lvl2pPr marL="1706316" indent="0">
              <a:buNone/>
              <a:defRPr sz="7500" b="1"/>
            </a:lvl2pPr>
            <a:lvl3pPr marL="3412632" indent="0">
              <a:buNone/>
              <a:defRPr sz="6700" b="1"/>
            </a:lvl3pPr>
            <a:lvl4pPr marL="5118948" indent="0">
              <a:buNone/>
              <a:defRPr sz="6000" b="1"/>
            </a:lvl4pPr>
            <a:lvl5pPr marL="6825264" indent="0">
              <a:buNone/>
              <a:defRPr sz="6000" b="1"/>
            </a:lvl5pPr>
            <a:lvl6pPr marL="8531581" indent="0">
              <a:buNone/>
              <a:defRPr sz="6000" b="1"/>
            </a:lvl6pPr>
            <a:lvl7pPr marL="10237897" indent="0">
              <a:buNone/>
              <a:defRPr sz="6000" b="1"/>
            </a:lvl7pPr>
            <a:lvl8pPr marL="11944213" indent="0">
              <a:buNone/>
              <a:defRPr sz="6000" b="1"/>
            </a:lvl8pPr>
            <a:lvl9pPr marL="13650529" indent="0">
              <a:buNone/>
              <a:defRPr sz="60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62281" y="16237224"/>
            <a:ext cx="14324121" cy="29506584"/>
          </a:xfrm>
        </p:spPr>
        <p:txBody>
          <a:bodyPr/>
          <a:lstStyle>
            <a:lvl1pPr>
              <a:defRPr sz="9000"/>
            </a:lvl1pPr>
            <a:lvl2pPr>
              <a:defRPr sz="7500"/>
            </a:lvl2pPr>
            <a:lvl3pPr>
              <a:defRPr sz="67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C2AB6-BD56-4A40-947D-C250A1F4A3D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7091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8EB4C-05FF-43C1-94F4-2331955E99A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5205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9F091-A4FF-4013-A64E-DB88A4F124B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094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2757" y="2043106"/>
            <a:ext cx="10660167" cy="8667020"/>
          </a:xfrm>
        </p:spPr>
        <p:txBody>
          <a:bodyPr anchor="b"/>
          <a:lstStyle>
            <a:lvl1pPr algn="l">
              <a:defRPr sz="7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70756" y="2043102"/>
            <a:ext cx="18115650" cy="43700716"/>
          </a:xfrm>
        </p:spPr>
        <p:txBody>
          <a:bodyPr/>
          <a:lstStyle>
            <a:lvl1pPr>
              <a:defRPr sz="11900"/>
            </a:lvl1pPr>
            <a:lvl2pPr>
              <a:defRPr sz="10400"/>
            </a:lvl2pPr>
            <a:lvl3pPr>
              <a:defRPr sz="90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2757" y="10710120"/>
            <a:ext cx="10660167" cy="35033696"/>
          </a:xfrm>
        </p:spPr>
        <p:txBody>
          <a:bodyPr/>
          <a:lstStyle>
            <a:lvl1pPr marL="0" indent="0">
              <a:buNone/>
              <a:defRPr sz="5200"/>
            </a:lvl1pPr>
            <a:lvl2pPr marL="1706316" indent="0">
              <a:buNone/>
              <a:defRPr sz="4500"/>
            </a:lvl2pPr>
            <a:lvl3pPr marL="3412632" indent="0">
              <a:buNone/>
              <a:defRPr sz="3700"/>
            </a:lvl3pPr>
            <a:lvl4pPr marL="5118948" indent="0">
              <a:buNone/>
              <a:defRPr sz="3400"/>
            </a:lvl4pPr>
            <a:lvl5pPr marL="6825264" indent="0">
              <a:buNone/>
              <a:defRPr sz="3400"/>
            </a:lvl5pPr>
            <a:lvl6pPr marL="8531581" indent="0">
              <a:buNone/>
              <a:defRPr sz="3400"/>
            </a:lvl6pPr>
            <a:lvl7pPr marL="10237897" indent="0">
              <a:buNone/>
              <a:defRPr sz="3400"/>
            </a:lvl7pPr>
            <a:lvl8pPr marL="11944213" indent="0">
              <a:buNone/>
              <a:defRPr sz="3400"/>
            </a:lvl8pPr>
            <a:lvl9pPr marL="13650529" indent="0">
              <a:buNone/>
              <a:defRPr sz="3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37439-C79C-4DD2-8186-7960D22056E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1984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3242" y="35840186"/>
            <a:ext cx="19442430" cy="4236732"/>
          </a:xfrm>
        </p:spPr>
        <p:txBody>
          <a:bodyPr anchor="b"/>
          <a:lstStyle>
            <a:lvl1pPr algn="l">
              <a:defRPr sz="75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53242" y="4570094"/>
            <a:ext cx="19442430" cy="30732444"/>
          </a:xfrm>
        </p:spPr>
        <p:txBody>
          <a:bodyPr/>
          <a:lstStyle>
            <a:lvl1pPr marL="0" indent="0">
              <a:buNone/>
              <a:defRPr sz="11900"/>
            </a:lvl1pPr>
            <a:lvl2pPr marL="1706316" indent="0">
              <a:buNone/>
              <a:defRPr sz="10400"/>
            </a:lvl2pPr>
            <a:lvl3pPr marL="3412632" indent="0">
              <a:buNone/>
              <a:defRPr sz="9000"/>
            </a:lvl3pPr>
            <a:lvl4pPr marL="5118948" indent="0">
              <a:buNone/>
              <a:defRPr sz="7500"/>
            </a:lvl4pPr>
            <a:lvl5pPr marL="6825264" indent="0">
              <a:buNone/>
              <a:defRPr sz="7500"/>
            </a:lvl5pPr>
            <a:lvl6pPr marL="8531581" indent="0">
              <a:buNone/>
              <a:defRPr sz="7500"/>
            </a:lvl6pPr>
            <a:lvl7pPr marL="10237897" indent="0">
              <a:buNone/>
              <a:defRPr sz="7500"/>
            </a:lvl7pPr>
            <a:lvl8pPr marL="11944213" indent="0">
              <a:buNone/>
              <a:defRPr sz="7500"/>
            </a:lvl8pPr>
            <a:lvl9pPr marL="13650529" indent="0">
              <a:buNone/>
              <a:defRPr sz="75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53242" y="40076918"/>
            <a:ext cx="19442430" cy="6010996"/>
          </a:xfrm>
        </p:spPr>
        <p:txBody>
          <a:bodyPr/>
          <a:lstStyle>
            <a:lvl1pPr marL="0" indent="0">
              <a:buNone/>
              <a:defRPr sz="5200"/>
            </a:lvl1pPr>
            <a:lvl2pPr marL="1706316" indent="0">
              <a:buNone/>
              <a:defRPr sz="4500"/>
            </a:lvl2pPr>
            <a:lvl3pPr marL="3412632" indent="0">
              <a:buNone/>
              <a:defRPr sz="3700"/>
            </a:lvl3pPr>
            <a:lvl4pPr marL="5118948" indent="0">
              <a:buNone/>
              <a:defRPr sz="3400"/>
            </a:lvl4pPr>
            <a:lvl5pPr marL="6825264" indent="0">
              <a:buNone/>
              <a:defRPr sz="3400"/>
            </a:lvl5pPr>
            <a:lvl6pPr marL="8531581" indent="0">
              <a:buNone/>
              <a:defRPr sz="3400"/>
            </a:lvl6pPr>
            <a:lvl7pPr marL="10237897" indent="0">
              <a:buNone/>
              <a:defRPr sz="3400"/>
            </a:lvl7pPr>
            <a:lvl8pPr marL="11944213" indent="0">
              <a:buNone/>
              <a:defRPr sz="3400"/>
            </a:lvl8pPr>
            <a:lvl9pPr marL="13650529" indent="0">
              <a:buNone/>
              <a:defRPr sz="3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126DC-1276-41DD-8BD7-CED1033690B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3635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617654" y="2043100"/>
            <a:ext cx="29153439" cy="853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7654" y="11978998"/>
            <a:ext cx="29153439" cy="3378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053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617658" y="46647086"/>
            <a:ext cx="7542234" cy="3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2701667" algn="l"/>
                <a:tab pos="5403334" algn="l"/>
                <a:tab pos="8105002" algn="l"/>
              </a:tabLst>
              <a:defRPr sz="52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1083716" y="46647086"/>
            <a:ext cx="10267236" cy="3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2701667" algn="l"/>
                <a:tab pos="5403334" algn="l"/>
                <a:tab pos="8105002" algn="l"/>
                <a:tab pos="10806669" algn="l"/>
              </a:tabLst>
              <a:defRPr sz="52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23233966" y="46647086"/>
            <a:ext cx="7542234" cy="351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2701667" algn="l"/>
                <a:tab pos="5403334" algn="l"/>
                <a:tab pos="8105002" algn="l"/>
              </a:tabLst>
              <a:defRPr sz="52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5AC4C19F-F883-47B3-85B5-7B8909F65F4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67669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167669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2pPr>
      <a:lvl3pPr algn="ctr" defTabSz="167669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3pPr>
      <a:lvl4pPr algn="ctr" defTabSz="167669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4pPr>
      <a:lvl5pPr algn="ctr" defTabSz="167669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5pPr>
      <a:lvl6pPr marL="9384739" indent="-853158" algn="ctr" defTabSz="167669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6pPr>
      <a:lvl7pPr marL="11091055" indent="-853158" algn="ctr" defTabSz="167669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7pPr>
      <a:lvl8pPr marL="12797371" indent="-853158" algn="ctr" defTabSz="167669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8pPr>
      <a:lvl9pPr marL="14503687" indent="-853158" algn="ctr" defTabSz="1676694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1279737" indent="-1279737" algn="l" defTabSz="1676694" rtl="0" eaLnBrk="0" fontAlgn="base" hangingPunct="0">
        <a:lnSpc>
          <a:spcPct val="93000"/>
        </a:lnSpc>
        <a:spcBef>
          <a:spcPct val="0"/>
        </a:spcBef>
        <a:spcAft>
          <a:spcPts val="5318"/>
        </a:spcAft>
        <a:buClr>
          <a:srgbClr val="000000"/>
        </a:buClr>
        <a:buSzPct val="100000"/>
        <a:buFont typeface="Times New Roman" pitchFamily="16" charset="0"/>
        <a:defRPr sz="11900">
          <a:solidFill>
            <a:srgbClr val="000000"/>
          </a:solidFill>
          <a:latin typeface="+mn-lt"/>
          <a:ea typeface="+mn-ea"/>
          <a:cs typeface="+mn-cs"/>
        </a:defRPr>
      </a:lvl1pPr>
      <a:lvl2pPr marL="2772764" indent="-1066448" algn="l" defTabSz="1676694" rtl="0" eaLnBrk="0" fontAlgn="base" hangingPunct="0">
        <a:lnSpc>
          <a:spcPct val="93000"/>
        </a:lnSpc>
        <a:spcBef>
          <a:spcPct val="0"/>
        </a:spcBef>
        <a:spcAft>
          <a:spcPts val="4247"/>
        </a:spcAft>
        <a:buClr>
          <a:srgbClr val="000000"/>
        </a:buClr>
        <a:buSzPct val="100000"/>
        <a:buFont typeface="Times New Roman" pitchFamily="16" charset="0"/>
        <a:defRPr sz="10400">
          <a:solidFill>
            <a:srgbClr val="000000"/>
          </a:solidFill>
          <a:latin typeface="+mn-lt"/>
          <a:cs typeface="+mn-cs"/>
        </a:defRPr>
      </a:lvl2pPr>
      <a:lvl3pPr marL="4265790" indent="-853158" algn="l" defTabSz="1676694" rtl="0" eaLnBrk="0" fontAlgn="base" hangingPunct="0">
        <a:lnSpc>
          <a:spcPct val="93000"/>
        </a:lnSpc>
        <a:spcBef>
          <a:spcPct val="0"/>
        </a:spcBef>
        <a:spcAft>
          <a:spcPts val="3172"/>
        </a:spcAft>
        <a:buClr>
          <a:srgbClr val="000000"/>
        </a:buClr>
        <a:buSzPct val="100000"/>
        <a:buFont typeface="Times New Roman" pitchFamily="16" charset="0"/>
        <a:defRPr sz="9000">
          <a:solidFill>
            <a:srgbClr val="000000"/>
          </a:solidFill>
          <a:latin typeface="+mn-lt"/>
          <a:cs typeface="+mn-cs"/>
        </a:defRPr>
      </a:lvl3pPr>
      <a:lvl4pPr marL="5972106" indent="-853158" algn="l" defTabSz="1676694" rtl="0" eaLnBrk="0" fontAlgn="base" hangingPunct="0">
        <a:lnSpc>
          <a:spcPct val="93000"/>
        </a:lnSpc>
        <a:spcBef>
          <a:spcPct val="0"/>
        </a:spcBef>
        <a:spcAft>
          <a:spcPts val="2146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4pPr>
      <a:lvl5pPr marL="7678423" indent="-853158" algn="l" defTabSz="1676694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5pPr>
      <a:lvl6pPr marL="9384739" indent="-853158" algn="l" defTabSz="1676694" rtl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6pPr>
      <a:lvl7pPr marL="11091055" indent="-853158" algn="l" defTabSz="1676694" rtl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7pPr>
      <a:lvl8pPr marL="12797371" indent="-853158" algn="l" defTabSz="1676694" rtl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8pPr>
      <a:lvl9pPr marL="14503687" indent="-853158" algn="l" defTabSz="1676694" rtl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100000"/>
        <a:buFont typeface="Times New Roman" pitchFamily="16" charset="0"/>
        <a:defRPr sz="75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1pPr>
      <a:lvl2pPr marL="1706316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3412632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118948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825264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531581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37897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944213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650529" algn="l" defTabSz="3412632" rtl="0" eaLnBrk="1" latinLnBrk="0" hangingPunct="1">
        <a:defRPr sz="6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.xml"/><Relationship Id="rId10" Type="http://schemas.openxmlformats.org/officeDocument/2006/relationships/image" Target="../media/image2.png"/><Relationship Id="rId4" Type="http://schemas.openxmlformats.org/officeDocument/2006/relationships/chart" Target="../charts/chart1.xml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-5100" y="3011816"/>
            <a:ext cx="32404050" cy="293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35889" tIns="167945" rIns="335889" bIns="167945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>
              <a:lnSpc>
                <a:spcPct val="90000"/>
              </a:lnSpc>
              <a:spcAft>
                <a:spcPct val="0"/>
              </a:spcAft>
              <a:buClrTx/>
              <a:buFontTx/>
              <a:buNone/>
            </a:pPr>
            <a:r>
              <a:rPr lang="en-GB" sz="6600" b="1" dirty="0"/>
              <a:t>A retrospective evaluation of therapy use in patients with chronic non-bacterial osteomyelitis with and without sacroiliitis</a:t>
            </a:r>
            <a:r>
              <a:rPr lang="en-US" altLang="de-DE" sz="4000" b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88257" y="4854402"/>
            <a:ext cx="32404050" cy="85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35889" tIns="167945" rIns="335889" bIns="167945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>
              <a:lnSpc>
                <a:spcPct val="9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de-DE" sz="4000" b="1" dirty="0">
                <a:solidFill>
                  <a:schemeClr val="tx1"/>
                </a:solidFill>
                <a:latin typeface="Calibri" panose="020F0502020204030204" pitchFamily="34" charset="0"/>
              </a:rPr>
              <a:t>Klingebiel M, Gohar F, </a:t>
            </a:r>
            <a:r>
              <a:rPr lang="en-US" altLang="de-DE" sz="40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Windschall</a:t>
            </a:r>
            <a:r>
              <a:rPr lang="en-US" altLang="de-DE" sz="4000" b="1" dirty="0">
                <a:solidFill>
                  <a:schemeClr val="tx1"/>
                </a:solidFill>
                <a:latin typeface="Calibri" panose="020F0502020204030204" pitchFamily="34" charset="0"/>
              </a:rPr>
              <a:t> D.</a:t>
            </a:r>
            <a:endParaRPr lang="en-US" altLang="de-DE" sz="6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3" y="5945016"/>
            <a:ext cx="32404050" cy="10748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341263" tIns="170632" rIns="341263" bIns="170632"/>
          <a:lstStyle/>
          <a:p>
            <a:endParaRPr lang="de-DE"/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14"/>
            <a:ext cx="32398947" cy="284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Titel 1"/>
          <p:cNvSpPr txBox="1">
            <a:spLocks/>
          </p:cNvSpPr>
          <p:nvPr/>
        </p:nvSpPr>
        <p:spPr bwMode="auto">
          <a:xfrm>
            <a:off x="824246" y="44006974"/>
            <a:ext cx="30920733" cy="303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Patients with CNO and sacroiliitis required more intensive and diverse treatments, particularly TNF-</a:t>
            </a:r>
            <a:r>
              <a:rPr lang="de-D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inhibitors and DMARDs, compared to the broader CNO cohort. The presence of sacroiliitis therefore appears to represent a subgroup of patients with higher subclinical inflammation at baseline with a requirement for more intensive therapy and no HLA-B27 association. These results should be validated in other cohorts.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846559" y="47610884"/>
            <a:ext cx="30676412" cy="266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l" fontAlgn="base"/>
            <a:r>
              <a:rPr lang="de-DE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1- Schnabel A, Range U, Hahn G, Berner R, Hedrich CM. </a:t>
            </a:r>
            <a:r>
              <a:rPr lang="en-US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Treatment Response and </a:t>
            </a:r>
            <a:r>
              <a:rPr lang="en-US" sz="3400" b="0" i="0" dirty="0" err="1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Longterm</a:t>
            </a:r>
            <a:r>
              <a:rPr lang="en-US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Outcomes in Children with Chronic Nonbacterial Osteomyelitis- </a:t>
            </a:r>
            <a:r>
              <a:rPr lang="de-DE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Journal </a:t>
            </a:r>
            <a:r>
              <a:rPr lang="de-DE" sz="3400" b="0" i="0" dirty="0" err="1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400" b="0" i="0" dirty="0" err="1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Rheumatology</a:t>
            </a:r>
            <a:r>
              <a:rPr lang="de-DE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Jul 2017, 44 (7) 1058-1065; </a:t>
            </a:r>
            <a:r>
              <a:rPr lang="de-DE" sz="3400" b="1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DOI:</a:t>
            </a:r>
            <a:r>
              <a:rPr lang="de-DE" sz="3400" b="0" i="0" dirty="0">
                <a:solidFill>
                  <a:srgbClr val="2E2B2B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10.3899/jrheum.161255</a:t>
            </a:r>
            <a:endParaRPr lang="de-DE" sz="3400" b="0" i="0" kern="0" dirty="0">
              <a:solidFill>
                <a:srgbClr val="00339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fontAlgn="base"/>
            <a:endParaRPr lang="de-DE" sz="3400" b="0" i="0" dirty="0">
              <a:solidFill>
                <a:srgbClr val="2E2B2B"/>
              </a:solidFill>
              <a:effectLst/>
              <a:latin typeface="+mn-lt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592513" y="10"/>
            <a:ext cx="20882320" cy="284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35889" tIns="167945" rIns="335889" bIns="167945" anchor="b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>
              <a:lnSpc>
                <a:spcPct val="102000"/>
              </a:lnSpc>
            </a:pPr>
            <a:r>
              <a:rPr lang="de-DE" altLang="de-DE" sz="6000" b="1" dirty="0" err="1">
                <a:solidFill>
                  <a:schemeClr val="bg1"/>
                </a:solidFill>
                <a:latin typeface="Calibri" pitchFamily="32" charset="0"/>
              </a:rPr>
              <a:t>Clinic</a:t>
            </a:r>
            <a:r>
              <a:rPr lang="de-DE" altLang="de-DE" sz="6000" b="1" dirty="0">
                <a:solidFill>
                  <a:schemeClr val="bg1"/>
                </a:solidFill>
                <a:latin typeface="Calibri" pitchFamily="32" charset="0"/>
              </a:rPr>
              <a:t> </a:t>
            </a:r>
            <a:r>
              <a:rPr lang="de-DE" altLang="de-DE" sz="6000" b="1" dirty="0" err="1">
                <a:solidFill>
                  <a:schemeClr val="bg1"/>
                </a:solidFill>
                <a:latin typeface="Calibri" pitchFamily="32" charset="0"/>
              </a:rPr>
              <a:t>for</a:t>
            </a:r>
            <a:r>
              <a:rPr lang="de-DE" altLang="de-DE" sz="6000" b="1" dirty="0">
                <a:solidFill>
                  <a:schemeClr val="bg1"/>
                </a:solidFill>
                <a:latin typeface="Calibri" pitchFamily="32" charset="0"/>
              </a:rPr>
              <a:t> Pediatric </a:t>
            </a:r>
            <a:r>
              <a:rPr lang="de-DE" altLang="de-DE" sz="6000" b="1" dirty="0" err="1">
                <a:solidFill>
                  <a:schemeClr val="bg1"/>
                </a:solidFill>
                <a:latin typeface="Calibri" pitchFamily="32" charset="0"/>
              </a:rPr>
              <a:t>and</a:t>
            </a:r>
            <a:r>
              <a:rPr lang="de-DE" altLang="de-DE" sz="6000" b="1" dirty="0">
                <a:solidFill>
                  <a:schemeClr val="bg1"/>
                </a:solidFill>
                <a:latin typeface="Calibri" pitchFamily="32" charset="0"/>
              </a:rPr>
              <a:t> </a:t>
            </a:r>
            <a:r>
              <a:rPr lang="de-DE" altLang="de-DE" sz="6000" b="1" dirty="0" err="1">
                <a:solidFill>
                  <a:schemeClr val="bg1"/>
                </a:solidFill>
                <a:latin typeface="Calibri" pitchFamily="32" charset="0"/>
              </a:rPr>
              <a:t>Adolescent</a:t>
            </a:r>
            <a:r>
              <a:rPr lang="de-DE" altLang="de-DE" sz="6000" b="1" dirty="0">
                <a:solidFill>
                  <a:schemeClr val="bg1"/>
                </a:solidFill>
                <a:latin typeface="Calibri" pitchFamily="32" charset="0"/>
              </a:rPr>
              <a:t> Rheumatology</a:t>
            </a:r>
          </a:p>
          <a:p>
            <a:pPr eaLnBrk="1">
              <a:lnSpc>
                <a:spcPct val="102000"/>
              </a:lnSpc>
            </a:pPr>
            <a:r>
              <a:rPr lang="de-DE" altLang="de-DE" sz="6000" b="1" i="1" dirty="0">
                <a:solidFill>
                  <a:schemeClr val="bg1"/>
                </a:solidFill>
                <a:latin typeface="Calibri" pitchFamily="32" charset="0"/>
              </a:rPr>
              <a:t>Rheumatologisches Kompetenzzentrum Nordwestdeutschland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64104" y="6543268"/>
            <a:ext cx="14244538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 err="1">
                <a:solidFill>
                  <a:srgbClr val="003399"/>
                </a:solidFill>
              </a:rPr>
              <a:t>Introduction</a:t>
            </a:r>
            <a:endParaRPr lang="de-DE" sz="5400" dirty="0"/>
          </a:p>
        </p:txBody>
      </p:sp>
      <p:sp>
        <p:nvSpPr>
          <p:cNvPr id="7" name="Textfeld 6"/>
          <p:cNvSpPr txBox="1"/>
          <p:nvPr/>
        </p:nvSpPr>
        <p:spPr>
          <a:xfrm>
            <a:off x="780049" y="7774994"/>
            <a:ext cx="14273793" cy="3240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hronic non bacterial osteomyelitis (CNO) is an autoinflammatory bone disorder. The clinical spectrum is wide-ranging and high relapse rates under treatment have been shown (1). Some patients have typical findings of juvenile spondylarthritis.   </a:t>
            </a:r>
            <a:endParaRPr lang="en-US" sz="4400" dirty="0"/>
          </a:p>
        </p:txBody>
      </p:sp>
      <p:sp>
        <p:nvSpPr>
          <p:cNvPr id="19" name="Textfeld 18"/>
          <p:cNvSpPr txBox="1"/>
          <p:nvPr/>
        </p:nvSpPr>
        <p:spPr>
          <a:xfrm>
            <a:off x="656598" y="14686121"/>
            <a:ext cx="14409389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 err="1">
                <a:solidFill>
                  <a:srgbClr val="003399"/>
                </a:solidFill>
              </a:rPr>
              <a:t>Methods</a:t>
            </a:r>
            <a:endParaRPr lang="de-DE" sz="5400" dirty="0"/>
          </a:p>
        </p:txBody>
      </p:sp>
      <p:sp>
        <p:nvSpPr>
          <p:cNvPr id="10" name="Textfeld 9"/>
          <p:cNvSpPr txBox="1"/>
          <p:nvPr/>
        </p:nvSpPr>
        <p:spPr>
          <a:xfrm>
            <a:off x="599327" y="15931671"/>
            <a:ext cx="14409389" cy="3870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Patients with a new diagnosis of CNO between 2019 and 2024 in a single tertiary pediatric rheumatology center were included. </a:t>
            </a:r>
          </a:p>
          <a:p>
            <a:pPr algn="just"/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Demographics, disease and therapy characteristics were retrospectively analyzed with subgroup analysis in patients with CNO and without radiologically diagnosed sacroiliitis.</a:t>
            </a:r>
            <a:endParaRPr lang="en-US" sz="44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77370" y="19953369"/>
            <a:ext cx="14393646" cy="11599073"/>
          </a:xfrm>
          <a:prstGeom prst="rect">
            <a:avLst/>
          </a:prstGeom>
          <a:ln w="635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de-DE" sz="5400" b="1" dirty="0">
              <a:solidFill>
                <a:srgbClr val="003399"/>
              </a:solidFill>
            </a:endParaRPr>
          </a:p>
          <a:p>
            <a:pPr algn="ctr"/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5400" b="1" dirty="0">
              <a:solidFill>
                <a:srgbClr val="003399"/>
              </a:solidFill>
            </a:endParaRPr>
          </a:p>
          <a:p>
            <a:endParaRPr lang="de-DE" sz="4800" dirty="0"/>
          </a:p>
        </p:txBody>
      </p:sp>
      <p:sp>
        <p:nvSpPr>
          <p:cNvPr id="22" name="Textfeld 21"/>
          <p:cNvSpPr txBox="1"/>
          <p:nvPr/>
        </p:nvSpPr>
        <p:spPr>
          <a:xfrm>
            <a:off x="17216486" y="6504459"/>
            <a:ext cx="14244539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 err="1">
                <a:solidFill>
                  <a:srgbClr val="003399"/>
                </a:solidFill>
              </a:rPr>
              <a:t>Results</a:t>
            </a:r>
            <a:endParaRPr lang="de-DE" sz="5400" dirty="0"/>
          </a:p>
        </p:txBody>
      </p:sp>
      <p:sp>
        <p:nvSpPr>
          <p:cNvPr id="26" name="Textfeld 25"/>
          <p:cNvSpPr txBox="1"/>
          <p:nvPr/>
        </p:nvSpPr>
        <p:spPr>
          <a:xfrm>
            <a:off x="724397" y="11201600"/>
            <a:ext cx="14273792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 err="1">
                <a:solidFill>
                  <a:srgbClr val="003399"/>
                </a:solidFill>
              </a:rPr>
              <a:t>Aims</a:t>
            </a:r>
            <a:endParaRPr lang="de-DE" sz="5400" dirty="0"/>
          </a:p>
        </p:txBody>
      </p:sp>
      <p:sp>
        <p:nvSpPr>
          <p:cNvPr id="29" name="Textfeld 28"/>
          <p:cNvSpPr txBox="1"/>
          <p:nvPr/>
        </p:nvSpPr>
        <p:spPr>
          <a:xfrm>
            <a:off x="780049" y="47037561"/>
            <a:ext cx="30871425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kern="0" dirty="0">
                <a:solidFill>
                  <a:srgbClr val="003399"/>
                </a:solidFill>
              </a:rPr>
              <a:t>References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824246" y="43141083"/>
            <a:ext cx="30904991" cy="865173"/>
          </a:xfrm>
          <a:prstGeom prst="rect">
            <a:avLst/>
          </a:prstGeom>
          <a:noFill/>
          <a:ln w="635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5400" b="1" kern="0" dirty="0" err="1">
                <a:solidFill>
                  <a:srgbClr val="003399"/>
                </a:solidFill>
              </a:rPr>
              <a:t>Conclusions</a:t>
            </a:r>
            <a:endParaRPr lang="de-DE" sz="5400" b="1" kern="0" dirty="0">
              <a:solidFill>
                <a:srgbClr val="003399"/>
              </a:solidFill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6120905" y="33972798"/>
            <a:ext cx="864096" cy="7920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effectLst/>
              <a:latin typeface="Arial" charset="0"/>
              <a:cs typeface="Arial Unicode MS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79041" y="12137704"/>
            <a:ext cx="14409392" cy="198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examine the demographic, clinical and therapeutic characteristics of patients with CNO with and without classical sacroiliitis.</a:t>
            </a:r>
            <a:endParaRPr lang="en-US" sz="4400" dirty="0">
              <a:solidFill>
                <a:srgbClr val="000000"/>
              </a:solidFill>
            </a:endParaRPr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7D8DE167-9081-0F44-630B-8269B5C3C1C4}"/>
              </a:ext>
            </a:extLst>
          </p:cNvPr>
          <p:cNvGrpSpPr/>
          <p:nvPr/>
        </p:nvGrpSpPr>
        <p:grpSpPr>
          <a:xfrm>
            <a:off x="17210137" y="23875008"/>
            <a:ext cx="14393646" cy="11599073"/>
            <a:chOff x="16909363" y="25671219"/>
            <a:chExt cx="14393646" cy="11599073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A687C48F-B68C-8805-18A4-D3203E9B9DFF}"/>
                </a:ext>
              </a:extLst>
            </p:cNvPr>
            <p:cNvSpPr txBox="1"/>
            <p:nvPr/>
          </p:nvSpPr>
          <p:spPr>
            <a:xfrm>
              <a:off x="16909363" y="25671219"/>
              <a:ext cx="14393646" cy="11599073"/>
            </a:xfrm>
            <a:prstGeom prst="rect">
              <a:avLst/>
            </a:prstGeom>
            <a:ln w="635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endParaRPr lang="de-DE" sz="5400" b="1" dirty="0">
                <a:solidFill>
                  <a:srgbClr val="003399"/>
                </a:solidFill>
              </a:endParaRPr>
            </a:p>
            <a:p>
              <a:pPr algn="ctr"/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5400" b="1" dirty="0">
                <a:solidFill>
                  <a:srgbClr val="003399"/>
                </a:solidFill>
              </a:endParaRPr>
            </a:p>
            <a:p>
              <a:endParaRPr lang="de-DE" sz="4800" dirty="0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28F689DC-565F-0797-14FB-0432F056A5F9}"/>
                </a:ext>
              </a:extLst>
            </p:cNvPr>
            <p:cNvSpPr txBox="1"/>
            <p:nvPr/>
          </p:nvSpPr>
          <p:spPr>
            <a:xfrm>
              <a:off x="17210137" y="36156192"/>
              <a:ext cx="13900506" cy="1008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0C0"/>
                  </a:solidFill>
                </a:rPr>
                <a:t>Figure 2: </a:t>
              </a:r>
              <a:r>
                <a:rPr lang="en-US" sz="3200" dirty="0">
                  <a:solidFill>
                    <a:srgbClr val="0070C0"/>
                  </a:solidFill>
                </a:rPr>
                <a:t>B-Therapy use in the CNO cohort, including change in therapy use after therapy escalation</a:t>
              </a:r>
              <a:endParaRPr lang="de-DE" sz="3200" dirty="0">
                <a:solidFill>
                  <a:srgbClr val="0070C0"/>
                </a:solidFill>
              </a:endParaRPr>
            </a:p>
          </p:txBody>
        </p:sp>
      </p:grpSp>
      <p:graphicFrame>
        <p:nvGraphicFramePr>
          <p:cNvPr id="43" name="Inhaltsplatzhalter 6">
            <a:extLst>
              <a:ext uri="{FF2B5EF4-FFF2-40B4-BE49-F238E27FC236}">
                <a16:creationId xmlns:a16="http://schemas.microsoft.com/office/drawing/2014/main" id="{F0C2F517-C1A9-D7F6-56CB-ECA83659E1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876162"/>
              </p:ext>
            </p:extLst>
          </p:nvPr>
        </p:nvGraphicFramePr>
        <p:xfrm>
          <a:off x="17556385" y="24984451"/>
          <a:ext cx="13809558" cy="8140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10C0BA71-6DFC-AB9A-A163-48F9F50B049A}"/>
              </a:ext>
            </a:extLst>
          </p:cNvPr>
          <p:cNvGrpSpPr/>
          <p:nvPr/>
        </p:nvGrpSpPr>
        <p:grpSpPr>
          <a:xfrm>
            <a:off x="-5123" y="20109669"/>
            <a:ext cx="15228094" cy="11449385"/>
            <a:chOff x="16267566" y="12065696"/>
            <a:chExt cx="15228094" cy="11449385"/>
          </a:xfrm>
        </p:grpSpPr>
        <p:sp>
          <p:nvSpPr>
            <p:cNvPr id="42" name="Textfeld 41"/>
            <p:cNvSpPr txBox="1"/>
            <p:nvPr/>
          </p:nvSpPr>
          <p:spPr>
            <a:xfrm>
              <a:off x="17210137" y="22506856"/>
              <a:ext cx="13952692" cy="1008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200" b="1" dirty="0">
                  <a:solidFill>
                    <a:srgbClr val="0070C0"/>
                  </a:solidFill>
                </a:rPr>
                <a:t>Figure 1: </a:t>
              </a:r>
              <a:r>
                <a:rPr lang="en-US" sz="3200" dirty="0">
                  <a:solidFill>
                    <a:srgbClr val="0070C0"/>
                  </a:solidFill>
                </a:rPr>
                <a:t>Overview of patients with and without sacroiliitis and demographic and clinical features. </a:t>
              </a:r>
              <a:endParaRPr lang="de-DE" sz="3200" dirty="0">
                <a:solidFill>
                  <a:srgbClr val="0070C0"/>
                </a:solidFill>
              </a:endParaRPr>
            </a:p>
          </p:txBody>
        </p:sp>
        <p:graphicFrame>
          <p:nvGraphicFramePr>
            <p:cNvPr id="44" name="Diagramm 43">
              <a:extLst>
                <a:ext uri="{FF2B5EF4-FFF2-40B4-BE49-F238E27FC236}">
                  <a16:creationId xmlns:a16="http://schemas.microsoft.com/office/drawing/2014/main" id="{ECD16FA9-3C55-3998-75F0-D78D872AF6C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19191438"/>
                </p:ext>
              </p:extLst>
            </p:nvPr>
          </p:nvGraphicFramePr>
          <p:xfrm>
            <a:off x="16267566" y="12065696"/>
            <a:ext cx="15228094" cy="101276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5" r:lo="rId6" r:qs="rId7" r:cs="rId8"/>
            </a:graphicData>
          </a:graphic>
        </p:graphicFrame>
      </p:grpSp>
      <p:sp>
        <p:nvSpPr>
          <p:cNvPr id="48" name="Titel 1">
            <a:extLst>
              <a:ext uri="{FF2B5EF4-FFF2-40B4-BE49-F238E27FC236}">
                <a16:creationId xmlns:a16="http://schemas.microsoft.com/office/drawing/2014/main" id="{35EDF96B-33A6-0AB1-B13A-C14EB7B214E2}"/>
              </a:ext>
            </a:extLst>
          </p:cNvPr>
          <p:cNvSpPr txBox="1">
            <a:spLocks/>
          </p:cNvSpPr>
          <p:nvPr/>
        </p:nvSpPr>
        <p:spPr bwMode="auto">
          <a:xfrm>
            <a:off x="17303003" y="7648076"/>
            <a:ext cx="14108414" cy="1656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45 patients (71 % female) aged median 11.1 years (IQR: 9.1–13.4) at first diagnosis were included (see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Fig. 1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 </a:t>
            </a:r>
          </a:p>
          <a:p>
            <a:pPr algn="just"/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Sacroiliitis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42/45 patients had a whole-Body-MRI or targeted imaging of the pelvis with sacroiliitis diagnosed in nine (100% female).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HLA-B27-positivity was 14% in the presence and absence of sacroiliitis.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26/45 (58%) patients had elevated erythrocyte sedimentation rate (ESR) or c-reactive protein (CRP) at baseline, see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Fig.1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algn="just"/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Therapy use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 patients initially received nonsteroidal anti-inflammatory drugs (NSAIDs).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24 patients (56%) required therapy escalation: 14 (31%) received prednisolone (4/15 intravenous, 10/15 oral), 18 (40%) were treated with disease-modifying antirheumatic drugs (DMARDs; 11 methotrexate, 8 sulfasalazine), 13 (29%) received TNF-</a:t>
            </a:r>
            <a:r>
              <a:rPr lang="de-D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inhibitors (10 etanercept, 3 adalimumab), and 14 pamidronate (31%) (see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Fig 2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One patient was treated with tofacitinib and another had multiple therapy changes due to therapy-resistant iridocyclitis associated with juvenile idiopathic arthritis.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A42B037C-F1B2-CF11-592E-95CD235E4AD5}"/>
              </a:ext>
            </a:extLst>
          </p:cNvPr>
          <p:cNvSpPr txBox="1">
            <a:spLocks/>
          </p:cNvSpPr>
          <p:nvPr/>
        </p:nvSpPr>
        <p:spPr bwMode="auto">
          <a:xfrm>
            <a:off x="724398" y="37089182"/>
            <a:ext cx="30920734" cy="55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2pPr>
            <a:lvl3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3pPr>
            <a:lvl4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4pPr>
            <a:lvl5pPr algn="ctr" defTabSz="449263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5pPr>
            <a:lvl6pPr marL="25146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6pPr>
            <a:lvl7pPr marL="29718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7pPr>
            <a:lvl8pPr marL="34290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8pPr>
            <a:lvl9pPr marL="3886200" indent="-228600" algn="ctr" defTabSz="449263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Arial" charset="0"/>
                <a:cs typeface="Arial Unicode MS" charset="0"/>
              </a:defRPr>
            </a:lvl9pPr>
          </a:lstStyle>
          <a:p>
            <a:pPr algn="just"/>
            <a:endParaRPr lang="en-US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Therapy use and Sacroiliitis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Patients with sacroiliitis had higher use of etanercept compared to those without (67% vs. 22%).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8/9 patients with sacroiliitis (1/9 lost to follow-up, FU) required therapies beyond NSAIDs.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 of other therapies varied as follows for patients with and without sacroiliitis:  prednisolone 6/8 (75%) vs 8/33 (24%); DMARDs 7/8 (88%) vs 11/33 (33%); bisphosphonates 4/8 (50%) vs 10/33 (30%). 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At last observation, 19/45 (42 %) were in clinical remission, 52 % after NSAIDS alone, 16 % after bisphosphonates and 32 % after a combination of treatments. In patients with sacroiliitis, remission was reached in 3/8 (38%, median FU 1,8 years, range 0,5-4 years) vs 16/33 (48%, median FU 1,5 years, range 0,3 – 4,5 years) without.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Grafik 1" descr="Ein Bild, das Screenshot, Grafiken, Logo, Schrift enthält.&#10;&#10;Automatisch generierte Beschreibung">
            <a:extLst>
              <a:ext uri="{FF2B5EF4-FFF2-40B4-BE49-F238E27FC236}">
                <a16:creationId xmlns:a16="http://schemas.microsoft.com/office/drawing/2014/main" id="{98AF09B9-9388-E77C-D468-5B448A03BE0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6050" y="48272273"/>
            <a:ext cx="3528000" cy="3528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81C1519-21DD-FEA5-76EF-4447B7B417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5547" y="32049351"/>
            <a:ext cx="6933510" cy="53544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3843277-F277-4A75-DE6E-F419F7E2D70B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7356"/>
          <a:stretch/>
        </p:blipFill>
        <p:spPr>
          <a:xfrm>
            <a:off x="7937855" y="32036215"/>
            <a:ext cx="6521774" cy="5308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EDB4AEF3-0969-0849-80A2-445DB073A3C6}"/>
              </a:ext>
            </a:extLst>
          </p:cNvPr>
          <p:cNvSpPr txBox="1"/>
          <p:nvPr/>
        </p:nvSpPr>
        <p:spPr>
          <a:xfrm>
            <a:off x="15117715" y="36345115"/>
            <a:ext cx="11741494" cy="1008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676694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de-DE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</a:rPr>
              <a:t>Figure 3 and 4: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</a:rPr>
              <a:t>MRI (STIR) images of sacroiliitis (left image) and knee involvement (right image)  in a CNO patient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733</Words>
  <Application>Microsoft Office PowerPoint</Application>
  <PresentationFormat>Benutzerdefiniert</PresentationFormat>
  <Paragraphs>74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Korthals</dc:creator>
  <cp:lastModifiedBy>Gohar, F.</cp:lastModifiedBy>
  <cp:revision>147</cp:revision>
  <cp:lastPrinted>2025-03-03T11:54:54Z</cp:lastPrinted>
  <dcterms:created xsi:type="dcterms:W3CDTF">2024-07-25T13:54:01Z</dcterms:created>
  <dcterms:modified xsi:type="dcterms:W3CDTF">2025-03-10T23:45:13Z</dcterms:modified>
</cp:coreProperties>
</file>